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64" r:id="rId3"/>
    <p:sldId id="257" r:id="rId4"/>
    <p:sldId id="265" r:id="rId5"/>
    <p:sldId id="266" r:id="rId6"/>
    <p:sldId id="267" r:id="rId7"/>
    <p:sldId id="268" r:id="rId8"/>
    <p:sldId id="262" r:id="rId9"/>
    <p:sldId id="269" r:id="rId10"/>
    <p:sldId id="273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</p:sldIdLst>
  <p:sldSz cx="12192000" cy="6858000"/>
  <p:notesSz cx="6742113" cy="9872663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Pretendard GOV" panose="02000503000000020004" pitchFamily="50" charset="-127"/>
      <p:regular r:id="rId27"/>
      <p:bold r:id="rId28"/>
    </p:embeddedFont>
    <p:embeddedFont>
      <p:font typeface="Pretendard GOV Medium" panose="02000603000000020004" pitchFamily="50" charset="-127"/>
      <p:regular r:id="rId29"/>
    </p:embeddedFont>
    <p:embeddedFont>
      <p:font typeface="맑은 고딕" panose="020B0503020000020004" pitchFamily="50" charset="-127"/>
      <p:regular r:id="rId30"/>
      <p:bold r:id="rId31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EBF7"/>
    <a:srgbClr val="0000FF"/>
    <a:srgbClr val="FFFF99"/>
    <a:srgbClr val="FFFFCC"/>
    <a:srgbClr val="56A0DA"/>
    <a:srgbClr val="22B6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50" d="100"/>
          <a:sy n="50" d="100"/>
        </p:scale>
        <p:origin x="2874" y="14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0086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표지. 문서명·버전·작성일·작성부서만 갱신하면 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안내 본문 페이지. □ / ○ / - / * 4단계 들여쓰기 서식입니다. 항목을 추가할 때는 같은 줄의 기호와 본문 텍스트박스를 함께 복사해 붙여넣으세요.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323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2581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703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126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캡처에 빈 공간이 없어 설명 박스를 얹을 수 없을 때 쓰는 변형입니다. 캡처 폭을 24cm 정도로 줄이고 오른쪽을 설명 열로 씁니다.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821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캡처에 빈 공간이 없어 설명 박스를 얹을 수 없을 때 쓰는 변형입니다. 캡처 폭을 24cm 정도로 줄이고 오른쪽을 설명 열로 씁니다.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558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482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0930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6539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2851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1119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7430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4832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110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809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9745" tIns="39872" rIns="79745" bIns="39872"/>
          <a:lstStyle/>
          <a:p>
            <a:r>
              <a:rPr lang="en-US" dirty="0"/>
              <a:t>작성 예시 페이지입니다.
· 마커와 설명 박스는 붙어 있는 한 쌍입니다. 두 개를 함께 선택해 그룹으로 묶은 뒤 이동하세요.
· 설명은 한 줄 15자, 최대 2줄. 넘어가면 페이지를 나눕니다.
· 번호는 좌상단 → 우하단 순서로만 배치합니다.
· 캡처는 항상 같은 브라우저 창 크기로 촬영해 폭을 통일하세요.
· 경로 안내 줄은 » 로 단계를 구분합니다. 최대 3단계까지만 적으세요.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9745" tIns="39872" rIns="79745" bIns="39872"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910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1005840" y="1176867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kern="0" spc="100" dirty="0">
                <a:solidFill>
                  <a:srgbClr val="1B72CC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혁신24</a:t>
            </a:r>
            <a:endParaRPr lang="en-US" sz="170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3" name="Text 1"/>
          <p:cNvSpPr txBox="1"/>
          <p:nvPr/>
        </p:nvSpPr>
        <p:spPr>
          <a:xfrm>
            <a:off x="1005840" y="1725507"/>
            <a:ext cx="10058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400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우수사례 아카이브 제출 방법</a:t>
            </a:r>
            <a:endParaRPr lang="en-US" sz="4000" b="1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1005840" y="2922693"/>
            <a:ext cx="1280160" cy="45720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1005839" y="2973496"/>
            <a:ext cx="6166485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2026</a:t>
            </a: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년</a:t>
            </a: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 8</a:t>
            </a: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월</a:t>
            </a:r>
            <a:b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</a:b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문의 </a:t>
            </a:r>
            <a:r>
              <a:rPr lang="en-US" altLang="ko-KR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: </a:t>
            </a:r>
            <a:r>
              <a:rPr lang="ko-KR" altLang="en-US" sz="14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 </a:t>
            </a:r>
            <a:r>
              <a:rPr lang="en-US" altLang="ko-KR" sz="14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070-4367-1677 (</a:t>
            </a:r>
            <a:r>
              <a:rPr lang="ko-KR" altLang="en-US" sz="14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혁신소통</a:t>
            </a:r>
            <a:r>
              <a:rPr lang="en-US" altLang="ko-KR" sz="14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24 </a:t>
            </a:r>
            <a:r>
              <a:rPr lang="ko-KR" altLang="en-US" sz="14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유지관리업체</a:t>
            </a:r>
            <a:r>
              <a:rPr lang="en-US" altLang="ko-KR" sz="14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) / 044-205-2219 (</a:t>
            </a:r>
            <a:r>
              <a:rPr lang="ko-KR" altLang="en-US" sz="14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행정안전부</a:t>
            </a:r>
            <a:r>
              <a:rPr lang="en-US" altLang="ko-KR" sz="14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)</a:t>
            </a:r>
            <a:endParaRPr lang="en-US" sz="1400" dirty="0">
              <a:solidFill>
                <a:srgbClr val="262626"/>
              </a:solidFill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E3AE9585-6340-4D24-95EC-07206F82A481}"/>
              </a:ext>
            </a:extLst>
          </p:cNvPr>
          <p:cNvSpPr txBox="1"/>
          <p:nvPr/>
        </p:nvSpPr>
        <p:spPr>
          <a:xfrm>
            <a:off x="1005840" y="4295991"/>
            <a:ext cx="54864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참고</a:t>
            </a:r>
            <a:r>
              <a:rPr lang="en-US" altLang="ko-KR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01 : </a:t>
            </a: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혁신</a:t>
            </a:r>
            <a:r>
              <a:rPr lang="en-US" altLang="ko-KR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24 </a:t>
            </a: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회원가입 </a:t>
            </a:r>
            <a:r>
              <a:rPr lang="en-US" altLang="ko-KR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(3p)</a:t>
            </a:r>
            <a:br>
              <a:rPr lang="en-US" altLang="ko-KR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</a:br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(1) </a:t>
            </a:r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혁신회원 신규가입 </a:t>
            </a:r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(3~4p)</a:t>
            </a:r>
          </a:p>
          <a:p>
            <a:pPr marL="0" indent="0">
              <a:lnSpc>
                <a:spcPts val="2200"/>
              </a:lnSpc>
              <a:buNone/>
            </a:pPr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(2) </a:t>
            </a:r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기존 혁신</a:t>
            </a:r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24 </a:t>
            </a:r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회원의 경우 </a:t>
            </a:r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(5~12p) </a:t>
            </a:r>
            <a:b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</a:br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(3) </a:t>
            </a:r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기존 소통</a:t>
            </a:r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24 </a:t>
            </a:r>
            <a:r>
              <a:rPr lang="ko-KR" altLang="en-US" sz="14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회원의 경우 </a:t>
            </a:r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(13~14p)</a:t>
            </a:r>
          </a:p>
          <a:p>
            <a:pPr marL="0" indent="0">
              <a:lnSpc>
                <a:spcPts val="2200"/>
              </a:lnSpc>
              <a:buNone/>
            </a:pP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참고</a:t>
            </a:r>
            <a:r>
              <a:rPr lang="en-US" altLang="ko-KR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02 : </a:t>
            </a: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사례 아카이브 게시용 우수사례 제출 방법</a:t>
            </a:r>
            <a:r>
              <a:rPr lang="en-US" altLang="ko-KR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 (15p)</a:t>
            </a:r>
            <a:endParaRPr lang="en-US" sz="1400" dirty="0">
              <a:solidFill>
                <a:srgbClr val="262626"/>
              </a:solidFill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1188720" y="960120"/>
            <a:ext cx="9784080" cy="713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'혁신24' 우수사례 아카이브 선정 안내</a:t>
            </a:r>
            <a:endParaRPr lang="en-US" sz="1400" dirty="0">
              <a:solidFill>
                <a:srgbClr val="262626"/>
              </a:solidFill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4" name="Text 2"/>
          <p:cNvSpPr txBox="1"/>
          <p:nvPr/>
        </p:nvSpPr>
        <p:spPr>
          <a:xfrm>
            <a:off x="1163321" y="2252134"/>
            <a:ext cx="2743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accent1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□</a:t>
            </a:r>
          </a:p>
        </p:txBody>
      </p:sp>
      <p:sp>
        <p:nvSpPr>
          <p:cNvPr id="5" name="Text 3"/>
          <p:cNvSpPr txBox="1"/>
          <p:nvPr/>
        </p:nvSpPr>
        <p:spPr>
          <a:xfrm>
            <a:off x="1446108" y="2197270"/>
            <a:ext cx="9738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80"/>
              </a:lnSpc>
              <a:buNone/>
            </a:pPr>
            <a:r>
              <a:rPr lang="en-US" sz="1600" dirty="0">
                <a:solidFill>
                  <a:schemeClr val="accent1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선정 우수사례 기준</a:t>
            </a:r>
          </a:p>
        </p:txBody>
      </p:sp>
      <p:sp>
        <p:nvSpPr>
          <p:cNvPr id="6" name="Text 4"/>
          <p:cNvSpPr txBox="1"/>
          <p:nvPr/>
        </p:nvSpPr>
        <p:spPr>
          <a:xfrm>
            <a:off x="1572770" y="2705272"/>
            <a:ext cx="274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○</a:t>
            </a:r>
            <a:endParaRPr lang="en-US" sz="140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7" name="Text 5"/>
          <p:cNvSpPr txBox="1"/>
          <p:nvPr/>
        </p:nvSpPr>
        <p:spPr>
          <a:xfrm>
            <a:off x="1847090" y="2654470"/>
            <a:ext cx="935431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70"/>
              </a:lnSpc>
              <a:buNone/>
            </a:pPr>
            <a:r>
              <a:rPr lang="en-US" sz="1400" dirty="0" err="1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최근</a:t>
            </a: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(‘23~’26) 우수 혁신성과 중 외부의 검증을 받은 사례</a:t>
            </a:r>
            <a:endParaRPr lang="en-US" sz="140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8" name="Text 6"/>
          <p:cNvSpPr txBox="1"/>
          <p:nvPr/>
        </p:nvSpPr>
        <p:spPr>
          <a:xfrm>
            <a:off x="1937176" y="3000588"/>
            <a:ext cx="274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-</a:t>
            </a:r>
            <a:endParaRPr lang="en-US" sz="125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9" name="Text 7"/>
          <p:cNvSpPr txBox="1"/>
          <p:nvPr/>
        </p:nvSpPr>
        <p:spPr>
          <a:xfrm>
            <a:off x="2194562" y="2983654"/>
            <a:ext cx="90068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938"/>
              </a:lnSpc>
              <a:buNone/>
            </a:pPr>
            <a:r>
              <a:rPr lang="en-US" sz="125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범정부 기관(또는 상위기관)이 주최한 관련 우수사례 경진대회(정부혁신 왕중왕전, 적극행정 경진대회 등)에서 수상한 사례·정책</a:t>
            </a:r>
            <a:endParaRPr lang="en-US" sz="125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10" name="Text 8"/>
          <p:cNvSpPr txBox="1"/>
          <p:nvPr/>
        </p:nvSpPr>
        <p:spPr>
          <a:xfrm>
            <a:off x="1937176" y="3323672"/>
            <a:ext cx="2743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-</a:t>
            </a:r>
            <a:endParaRPr lang="en-US" sz="125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11" name="Text 9"/>
          <p:cNvSpPr txBox="1"/>
          <p:nvPr/>
        </p:nvSpPr>
        <p:spPr>
          <a:xfrm>
            <a:off x="2194562" y="3306738"/>
            <a:ext cx="9006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938"/>
              </a:lnSpc>
              <a:buNone/>
            </a:pPr>
            <a:r>
              <a:rPr lang="en-US" sz="125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범정부 기관(또는 상위기관)이 발행한 혁신 관련 우수사례집에 수록된 사례·정책</a:t>
            </a:r>
            <a:endParaRPr lang="en-US" sz="125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12" name="Text 10"/>
          <p:cNvSpPr txBox="1"/>
          <p:nvPr/>
        </p:nvSpPr>
        <p:spPr>
          <a:xfrm>
            <a:off x="1163321" y="3922776"/>
            <a:ext cx="2743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accent1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□</a:t>
            </a:r>
          </a:p>
        </p:txBody>
      </p:sp>
      <p:sp>
        <p:nvSpPr>
          <p:cNvPr id="13" name="Text 11"/>
          <p:cNvSpPr txBox="1"/>
          <p:nvPr/>
        </p:nvSpPr>
        <p:spPr>
          <a:xfrm>
            <a:off x="1446108" y="3867912"/>
            <a:ext cx="9738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80"/>
              </a:lnSpc>
              <a:buNone/>
            </a:pPr>
            <a:r>
              <a:rPr lang="en-US" sz="1600" dirty="0">
                <a:solidFill>
                  <a:schemeClr val="accent1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제출 방법</a:t>
            </a:r>
          </a:p>
        </p:txBody>
      </p:sp>
      <p:sp>
        <p:nvSpPr>
          <p:cNvPr id="14" name="Text 12"/>
          <p:cNvSpPr txBox="1"/>
          <p:nvPr/>
        </p:nvSpPr>
        <p:spPr>
          <a:xfrm>
            <a:off x="1572770" y="4321050"/>
            <a:ext cx="274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○</a:t>
            </a:r>
            <a:endParaRPr lang="en-US" sz="140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15" name="Text 13"/>
          <p:cNvSpPr txBox="1"/>
          <p:nvPr/>
        </p:nvSpPr>
        <p:spPr>
          <a:xfrm>
            <a:off x="1847090" y="4270248"/>
            <a:ext cx="935431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70"/>
              </a:lnSpc>
              <a:buNone/>
            </a:pP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(기한) ~ '26.11.30.(월) 23:59</a:t>
            </a:r>
            <a:endParaRPr lang="en-US" sz="140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16" name="Text 14"/>
          <p:cNvSpPr txBox="1"/>
          <p:nvPr/>
        </p:nvSpPr>
        <p:spPr>
          <a:xfrm>
            <a:off x="1572770" y="4659561"/>
            <a:ext cx="274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○</a:t>
            </a:r>
            <a:endParaRPr lang="en-US" sz="140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17" name="Text 15"/>
          <p:cNvSpPr txBox="1"/>
          <p:nvPr/>
        </p:nvSpPr>
        <p:spPr>
          <a:xfrm>
            <a:off x="1847090" y="4608759"/>
            <a:ext cx="9354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70"/>
              </a:lnSpc>
              <a:buNone/>
            </a:pP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(제출) '혁신24'(sotong.go.kr) 접속·로그인 후, 양식에 맞춰 사례 내용 작성(온라인 웹서식) 및 제출</a:t>
            </a:r>
            <a:endParaRPr lang="en-US" sz="140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18" name="Text 16"/>
          <p:cNvSpPr txBox="1"/>
          <p:nvPr/>
        </p:nvSpPr>
        <p:spPr>
          <a:xfrm>
            <a:off x="2100414" y="4991453"/>
            <a:ext cx="274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8A96A3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*</a:t>
            </a:r>
            <a:endParaRPr lang="en-US" sz="115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19" name="Text 17"/>
          <p:cNvSpPr txBox="1"/>
          <p:nvPr/>
        </p:nvSpPr>
        <p:spPr>
          <a:xfrm>
            <a:off x="2340866" y="4974519"/>
            <a:ext cx="886053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83"/>
              </a:lnSpc>
              <a:buNone/>
            </a:pPr>
            <a:r>
              <a:rPr lang="en-US" sz="1150" dirty="0">
                <a:solidFill>
                  <a:srgbClr val="8A96A3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상세 제출방법 : 참고1(회원가입 방법), 참고2(우수사례 제출 방법) 참조</a:t>
            </a:r>
            <a:endParaRPr lang="en-US" sz="115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20" name="Text 18"/>
          <p:cNvSpPr txBox="1"/>
          <p:nvPr/>
        </p:nvSpPr>
        <p:spPr>
          <a:xfrm>
            <a:off x="1572770" y="5336591"/>
            <a:ext cx="274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○</a:t>
            </a:r>
            <a:endParaRPr lang="en-US" sz="140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847090" y="5285789"/>
            <a:ext cx="935431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70"/>
              </a:lnSpc>
              <a:buNone/>
            </a:pP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(개수) 기관별로 </a:t>
            </a:r>
            <a:r>
              <a:rPr lang="en-US" sz="1400" dirty="0" err="1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최대</a:t>
            </a: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 2건까지 </a:t>
            </a: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정부혁신평가 우수사례 </a:t>
            </a:r>
            <a:r>
              <a:rPr lang="ko-KR" altLang="en-US" sz="1400" dirty="0" err="1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아카이빙</a:t>
            </a: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 </a:t>
            </a:r>
            <a:r>
              <a:rPr lang="en-US" sz="1400" dirty="0" err="1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선정</a:t>
            </a:r>
            <a:r>
              <a:rPr 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 </a:t>
            </a:r>
            <a:r>
              <a:rPr lang="ko-KR" altLang="en-US" sz="1400" dirty="0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실적으로 인정 </a:t>
            </a:r>
            <a:r>
              <a:rPr lang="en-US" sz="1400" dirty="0" err="1">
                <a:solidFill>
                  <a:srgbClr val="262626"/>
                </a:solidFill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가능</a:t>
            </a:r>
            <a:endParaRPr lang="en-US" sz="1400" dirty="0">
              <a:latin typeface="Pretendard GOV Medium" panose="02000603000000020004" pitchFamily="50" charset="-127"/>
              <a:ea typeface="Pretendard GOV Medium" panose="02000603000000020004" pitchFamily="50" charset="-127"/>
              <a:cs typeface="Pretendard GOV Medium" panose="02000603000000020004" pitchFamily="50" charset="-127"/>
            </a:endParaRPr>
          </a:p>
        </p:txBody>
      </p:sp>
      <p:sp>
        <p:nvSpPr>
          <p:cNvPr id="22" name="Text 20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B65D56D7-2276-4759-BD75-C4E40A51FF39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fld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FA51CB9A-4C40-4B11-9475-0EFA5FED37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19" b="25342"/>
          <a:stretch/>
        </p:blipFill>
        <p:spPr>
          <a:xfrm>
            <a:off x="684954" y="1513176"/>
            <a:ext cx="10822093" cy="5023803"/>
          </a:xfrm>
          <a:prstGeom prst="rect">
            <a:avLst/>
          </a:prstGeom>
          <a:ln w="12700">
            <a:solidFill>
              <a:srgbClr val="DEEBF7"/>
            </a:solidFill>
            <a:prstDash val="dash"/>
          </a:ln>
        </p:spPr>
      </p:pic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(1)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신규 가입자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9" name="Shape 7"/>
          <p:cNvSpPr/>
          <p:nvPr/>
        </p:nvSpPr>
        <p:spPr>
          <a:xfrm>
            <a:off x="7732395" y="2212848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732395" y="2212848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8107298" y="2185416"/>
            <a:ext cx="1351789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8226171" y="2185416"/>
            <a:ext cx="1221571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</a:t>
            </a:r>
            <a:r>
              <a:rPr 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버튼 </a:t>
            </a:r>
            <a:r>
              <a:rPr lang="en-US" sz="1100" dirty="0" err="1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</a:t>
            </a:r>
            <a:endParaRPr lang="en-US" sz="110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6773169" y="3852360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6773169" y="3852360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7148073" y="3824928"/>
            <a:ext cx="1470660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7266945" y="3824928"/>
            <a:ext cx="1351788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기관회원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유형 선택</a:t>
            </a:r>
            <a:endParaRPr lang="en-US" sz="110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A3C1FB3E-897D-46DD-B646-B57F3AC6436F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1.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24(sotong.go.kr)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대문 페이지 ≫ ‘혁신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 ≫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버튼 클릭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6" name="Shape 13">
            <a:extLst>
              <a:ext uri="{FF2B5EF4-FFF2-40B4-BE49-F238E27FC236}">
                <a16:creationId xmlns:a16="http://schemas.microsoft.com/office/drawing/2014/main" id="{24FA4801-41E7-4C20-859B-FF384BA08478}"/>
              </a:ext>
            </a:extLst>
          </p:cNvPr>
          <p:cNvSpPr/>
          <p:nvPr/>
        </p:nvSpPr>
        <p:spPr>
          <a:xfrm>
            <a:off x="5261409" y="4373566"/>
            <a:ext cx="2156985" cy="1524313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37" name="Shape 13">
            <a:extLst>
              <a:ext uri="{FF2B5EF4-FFF2-40B4-BE49-F238E27FC236}">
                <a16:creationId xmlns:a16="http://schemas.microsoft.com/office/drawing/2014/main" id="{27ADE250-C683-46A6-89DB-64001F94F08C}"/>
              </a:ext>
            </a:extLst>
          </p:cNvPr>
          <p:cNvSpPr/>
          <p:nvPr/>
        </p:nvSpPr>
        <p:spPr>
          <a:xfrm>
            <a:off x="7434264" y="1793940"/>
            <a:ext cx="673035" cy="301752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5">
            <a:extLst>
              <a:ext uri="{FF2B5EF4-FFF2-40B4-BE49-F238E27FC236}">
                <a16:creationId xmlns:a16="http://schemas.microsoft.com/office/drawing/2014/main" id="{6A36AF47-7EAA-40D9-A5BC-27554BCB7A67}"/>
              </a:ext>
            </a:extLst>
          </p:cNvPr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DEEBF7"/>
            </a:solidFill>
            <a:prstDash val="dash"/>
          </a:ln>
        </p:spPr>
      </p:sp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(1)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신규 가입자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9" name="Shape 7"/>
          <p:cNvSpPr/>
          <p:nvPr/>
        </p:nvSpPr>
        <p:spPr>
          <a:xfrm>
            <a:off x="7014972" y="3024354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014972" y="3024354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389876" y="2996922"/>
            <a:ext cx="2602992" cy="504000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7508748" y="2996922"/>
            <a:ext cx="2484120" cy="50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기관사용자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-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＇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체크 후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100" dirty="0">
                <a:solidFill>
                  <a:srgbClr val="C0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*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표시가 되어 있는 필수 값을 입력해주세요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endParaRPr lang="en-US" sz="110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7862316" y="4979101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7862316" y="4979101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8237219" y="4951669"/>
            <a:ext cx="2994999" cy="504000"/>
          </a:xfrm>
          <a:prstGeom prst="roundRect">
            <a:avLst>
              <a:gd name="adj" fmla="val 15385"/>
            </a:avLst>
          </a:prstGeom>
          <a:solidFill>
            <a:schemeClr val="bg1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8356091" y="5005446"/>
            <a:ext cx="3064383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현재 시스템에서 확인된 공인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IP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가 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빨간색 글씨로 표시 됩니다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이 값을 입력해주세요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endParaRPr lang="en-US" sz="110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20660C8A-08C0-4741-AA61-DA6F0BD927ED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4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2.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약관동의  ≫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본인인증  ≫  개인정보 입력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6" name="Shape 13">
            <a:extLst>
              <a:ext uri="{FF2B5EF4-FFF2-40B4-BE49-F238E27FC236}">
                <a16:creationId xmlns:a16="http://schemas.microsoft.com/office/drawing/2014/main" id="{24FA4801-41E7-4C20-859B-FF384BA08478}"/>
              </a:ext>
            </a:extLst>
          </p:cNvPr>
          <p:cNvSpPr/>
          <p:nvPr/>
        </p:nvSpPr>
        <p:spPr>
          <a:xfrm>
            <a:off x="5641274" y="5395913"/>
            <a:ext cx="3160285" cy="235744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37" name="Shape 13">
            <a:extLst>
              <a:ext uri="{FF2B5EF4-FFF2-40B4-BE49-F238E27FC236}">
                <a16:creationId xmlns:a16="http://schemas.microsoft.com/office/drawing/2014/main" id="{27ADE250-C683-46A6-89DB-64001F94F08C}"/>
              </a:ext>
            </a:extLst>
          </p:cNvPr>
          <p:cNvSpPr/>
          <p:nvPr/>
        </p:nvSpPr>
        <p:spPr>
          <a:xfrm>
            <a:off x="5655014" y="2683669"/>
            <a:ext cx="1579224" cy="125159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4FC117F-DDD0-4A06-8852-D5B90F0DF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546" y="4813643"/>
            <a:ext cx="3474765" cy="1397803"/>
          </a:xfrm>
          <a:prstGeom prst="rect">
            <a:avLst/>
          </a:prstGeom>
          <a:ln w="12700">
            <a:solidFill>
              <a:schemeClr val="accent5">
                <a:lumMod val="40000"/>
                <a:lumOff val="60000"/>
              </a:schemeClr>
            </a:solidFill>
            <a:prstDash val="dash"/>
          </a:ln>
        </p:spPr>
      </p:pic>
      <p:sp>
        <p:nvSpPr>
          <p:cNvPr id="25" name="Shape 11">
            <a:extLst>
              <a:ext uri="{FF2B5EF4-FFF2-40B4-BE49-F238E27FC236}">
                <a16:creationId xmlns:a16="http://schemas.microsoft.com/office/drawing/2014/main" id="{60C5197B-60A3-42FF-860E-BA4E81DC1B76}"/>
              </a:ext>
            </a:extLst>
          </p:cNvPr>
          <p:cNvSpPr/>
          <p:nvPr/>
        </p:nvSpPr>
        <p:spPr>
          <a:xfrm>
            <a:off x="1067839" y="3665226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26" name="Text 12">
            <a:extLst>
              <a:ext uri="{FF2B5EF4-FFF2-40B4-BE49-F238E27FC236}">
                <a16:creationId xmlns:a16="http://schemas.microsoft.com/office/drawing/2014/main" id="{6B4415AB-BD2E-4600-A30B-6FC99D78234A}"/>
              </a:ext>
            </a:extLst>
          </p:cNvPr>
          <p:cNvSpPr txBox="1"/>
          <p:nvPr/>
        </p:nvSpPr>
        <p:spPr>
          <a:xfrm>
            <a:off x="1067839" y="3665226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3</a:t>
            </a:r>
            <a:endParaRPr lang="en-US" sz="1200" dirty="0"/>
          </a:p>
        </p:txBody>
      </p:sp>
      <p:sp>
        <p:nvSpPr>
          <p:cNvPr id="29" name="Shape 13">
            <a:extLst>
              <a:ext uri="{FF2B5EF4-FFF2-40B4-BE49-F238E27FC236}">
                <a16:creationId xmlns:a16="http://schemas.microsoft.com/office/drawing/2014/main" id="{586A22A1-9289-4D7E-B07B-95D3195C08CC}"/>
              </a:ext>
            </a:extLst>
          </p:cNvPr>
          <p:cNvSpPr/>
          <p:nvPr/>
        </p:nvSpPr>
        <p:spPr>
          <a:xfrm>
            <a:off x="8667750" y="6186488"/>
            <a:ext cx="523875" cy="269892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30" name="Shape 9">
            <a:extLst>
              <a:ext uri="{FF2B5EF4-FFF2-40B4-BE49-F238E27FC236}">
                <a16:creationId xmlns:a16="http://schemas.microsoft.com/office/drawing/2014/main" id="{4B4E961E-3BA1-4AE0-AEDF-08028EA5C933}"/>
              </a:ext>
            </a:extLst>
          </p:cNvPr>
          <p:cNvSpPr/>
          <p:nvPr/>
        </p:nvSpPr>
        <p:spPr>
          <a:xfrm>
            <a:off x="1460923" y="3665226"/>
            <a:ext cx="2969624" cy="899519"/>
          </a:xfrm>
          <a:prstGeom prst="roundRect">
            <a:avLst>
              <a:gd name="adj" fmla="val 13521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1" name="Text 14">
            <a:extLst>
              <a:ext uri="{FF2B5EF4-FFF2-40B4-BE49-F238E27FC236}">
                <a16:creationId xmlns:a16="http://schemas.microsoft.com/office/drawing/2014/main" id="{815D65D2-1EA2-43E4-AD69-F9C89E06F184}"/>
              </a:ext>
            </a:extLst>
          </p:cNvPr>
          <p:cNvSpPr txBox="1"/>
          <p:nvPr/>
        </p:nvSpPr>
        <p:spPr>
          <a:xfrm>
            <a:off x="1606170" y="3936677"/>
            <a:ext cx="3064383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 요청이 접수 된 상태로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, </a:t>
            </a:r>
          </a:p>
          <a:p>
            <a:pPr marL="0" indent="0">
              <a:buNone/>
            </a:pP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담당자 승인 후 혁신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를 이용하실 수 있으며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b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승인은 업무일 기준 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1~2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일 소요됩니다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b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승인이 완료되면 문자메시지로 알림이 갑니다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43016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ABB56DA-3724-4E71-9F49-4F26D94176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717" b="46509"/>
          <a:stretch/>
        </p:blipFill>
        <p:spPr>
          <a:xfrm>
            <a:off x="688684" y="1545336"/>
            <a:ext cx="10818363" cy="4922139"/>
          </a:xfrm>
          <a:prstGeom prst="rect">
            <a:avLst/>
          </a:prstGeom>
          <a:ln w="12700">
            <a:solidFill>
              <a:srgbClr val="DEEBF7"/>
            </a:solidFill>
            <a:prstDash val="dash"/>
          </a:ln>
        </p:spPr>
      </p:pic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(2)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9" name="Shape 7"/>
          <p:cNvSpPr/>
          <p:nvPr/>
        </p:nvSpPr>
        <p:spPr>
          <a:xfrm>
            <a:off x="8503920" y="2212848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8503920" y="2212848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8878824" y="2185416"/>
            <a:ext cx="1271016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8997696" y="2185416"/>
            <a:ext cx="1091184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</a:t>
            </a:r>
            <a:r>
              <a:rPr 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버튼 </a:t>
            </a:r>
            <a:r>
              <a:rPr lang="en-US" sz="1100" dirty="0" err="1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</a:t>
            </a:r>
            <a:endParaRPr lang="en-US" sz="110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4703064" y="4683920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4703064" y="4683920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5077968" y="4656488"/>
            <a:ext cx="2046732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5196840" y="4656488"/>
            <a:ext cx="192786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반드시 </a:t>
            </a:r>
            <a:r>
              <a:rPr lang="en-US" altLang="ko-KR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아이디 로그인</a:t>
            </a:r>
            <a:r>
              <a:rPr lang="en-US" altLang="ko-KR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방식 선택</a:t>
            </a:r>
            <a:endParaRPr lang="en-US" sz="110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F92D170C-A9EA-4FC7-81F4-A0B03615EF66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5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1.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접속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24(sotong.go.kr)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대문 페이지 ≫ ‘혁신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 ≫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버튼 클릭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6" name="Shape 13">
            <a:extLst>
              <a:ext uri="{FF2B5EF4-FFF2-40B4-BE49-F238E27FC236}">
                <a16:creationId xmlns:a16="http://schemas.microsoft.com/office/drawing/2014/main" id="{24FA4801-41E7-4C20-859B-FF384BA08478}"/>
              </a:ext>
            </a:extLst>
          </p:cNvPr>
          <p:cNvSpPr/>
          <p:nvPr/>
        </p:nvSpPr>
        <p:spPr>
          <a:xfrm>
            <a:off x="3784500" y="5090827"/>
            <a:ext cx="1730476" cy="1102804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37" name="Shape 13">
            <a:extLst>
              <a:ext uri="{FF2B5EF4-FFF2-40B4-BE49-F238E27FC236}">
                <a16:creationId xmlns:a16="http://schemas.microsoft.com/office/drawing/2014/main" id="{27ADE250-C683-46A6-89DB-64001F94F08C}"/>
              </a:ext>
            </a:extLst>
          </p:cNvPr>
          <p:cNvSpPr/>
          <p:nvPr/>
        </p:nvSpPr>
        <p:spPr>
          <a:xfrm>
            <a:off x="8374380" y="1732789"/>
            <a:ext cx="477013" cy="301752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305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1FBD5864-7AC6-4CB6-8B8E-CFFCE352249A}"/>
              </a:ext>
            </a:extLst>
          </p:cNvPr>
          <p:cNvGrpSpPr/>
          <p:nvPr/>
        </p:nvGrpSpPr>
        <p:grpSpPr>
          <a:xfrm>
            <a:off x="684953" y="1536191"/>
            <a:ext cx="10822094" cy="4949275"/>
            <a:chOff x="684953" y="1536191"/>
            <a:chExt cx="10822094" cy="4949275"/>
          </a:xfrm>
        </p:grpSpPr>
        <p:sp>
          <p:nvSpPr>
            <p:cNvPr id="7" name="Shape 5"/>
            <p:cNvSpPr/>
            <p:nvPr/>
          </p:nvSpPr>
          <p:spPr>
            <a:xfrm>
              <a:off x="684953" y="1536191"/>
              <a:ext cx="10822094" cy="4949275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C9DEF3"/>
              </a:solidFill>
              <a:prstDash val="dash"/>
            </a:ln>
          </p:spPr>
          <p:txBody>
            <a:bodyPr/>
            <a:lstStyle/>
            <a:p>
              <a:endParaRPr lang="ko-KR" altLang="en-US"/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E29BF65-9841-4874-855E-C7BAF2D048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7397" r="25313"/>
            <a:stretch/>
          </p:blipFill>
          <p:spPr>
            <a:xfrm>
              <a:off x="3323527" y="1546929"/>
              <a:ext cx="5598119" cy="864000"/>
            </a:xfrm>
            <a:prstGeom prst="rect">
              <a:avLst/>
            </a:prstGeom>
          </p:spPr>
        </p:pic>
      </p:grpSp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(2)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9" name="Shape 7"/>
          <p:cNvSpPr/>
          <p:nvPr/>
        </p:nvSpPr>
        <p:spPr>
          <a:xfrm>
            <a:off x="6101588" y="3994157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6101588" y="3994157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6476492" y="3966725"/>
            <a:ext cx="2096008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6595364" y="3966725"/>
            <a:ext cx="188188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ID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및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PW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 로그인</a:t>
            </a:r>
            <a:endParaRPr lang="en-US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83C29617-E171-4A00-8BDD-E04F7B6EA5A3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6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2.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회원 확인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ID /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PW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입력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6" name="Shape 13">
            <a:extLst>
              <a:ext uri="{FF2B5EF4-FFF2-40B4-BE49-F238E27FC236}">
                <a16:creationId xmlns:a16="http://schemas.microsoft.com/office/drawing/2014/main" id="{24FA4801-41E7-4C20-859B-FF384BA08478}"/>
              </a:ext>
            </a:extLst>
          </p:cNvPr>
          <p:cNvSpPr/>
          <p:nvPr/>
        </p:nvSpPr>
        <p:spPr>
          <a:xfrm>
            <a:off x="3644900" y="3429000"/>
            <a:ext cx="2184400" cy="1701800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5" name="Shape 11">
            <a:extLst>
              <a:ext uri="{FF2B5EF4-FFF2-40B4-BE49-F238E27FC236}">
                <a16:creationId xmlns:a16="http://schemas.microsoft.com/office/drawing/2014/main" id="{635F7AFD-7B53-4938-AD47-9D7566AF1565}"/>
              </a:ext>
            </a:extLst>
          </p:cNvPr>
          <p:cNvSpPr/>
          <p:nvPr/>
        </p:nvSpPr>
        <p:spPr>
          <a:xfrm>
            <a:off x="6101588" y="4554761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26" name="Text 12">
            <a:extLst>
              <a:ext uri="{FF2B5EF4-FFF2-40B4-BE49-F238E27FC236}">
                <a16:creationId xmlns:a16="http://schemas.microsoft.com/office/drawing/2014/main" id="{D126916B-1DDE-4FAD-B872-AAAA056AC7A8}"/>
              </a:ext>
            </a:extLst>
          </p:cNvPr>
          <p:cNvSpPr txBox="1"/>
          <p:nvPr/>
        </p:nvSpPr>
        <p:spPr>
          <a:xfrm>
            <a:off x="6101588" y="4554761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en-US" sz="1200" dirty="0"/>
          </a:p>
        </p:txBody>
      </p:sp>
      <p:sp>
        <p:nvSpPr>
          <p:cNvPr id="27" name="Shape 13">
            <a:extLst>
              <a:ext uri="{FF2B5EF4-FFF2-40B4-BE49-F238E27FC236}">
                <a16:creationId xmlns:a16="http://schemas.microsoft.com/office/drawing/2014/main" id="{762FC398-2B2C-4790-AEA0-5A0CF92377A8}"/>
              </a:ext>
            </a:extLst>
          </p:cNvPr>
          <p:cNvSpPr/>
          <p:nvPr/>
        </p:nvSpPr>
        <p:spPr>
          <a:xfrm>
            <a:off x="6476492" y="4527329"/>
            <a:ext cx="3016884" cy="504000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28" name="Text 14">
            <a:extLst>
              <a:ext uri="{FF2B5EF4-FFF2-40B4-BE49-F238E27FC236}">
                <a16:creationId xmlns:a16="http://schemas.microsoft.com/office/drawing/2014/main" id="{C36C0737-87CD-4525-A461-A04A9531B4F3}"/>
              </a:ext>
            </a:extLst>
          </p:cNvPr>
          <p:cNvSpPr txBox="1"/>
          <p:nvPr/>
        </p:nvSpPr>
        <p:spPr>
          <a:xfrm>
            <a:off x="6595363" y="4512088"/>
            <a:ext cx="2898013" cy="5366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아이디나 패스워드가 기억나지 않는 회원은 </a:t>
            </a:r>
            <a:r>
              <a:rPr lang="en-US" altLang="ko-KR" sz="11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070-4367-1677 </a:t>
            </a:r>
            <a:r>
              <a:rPr lang="ko-KR" altLang="en-US" sz="1100" b="0" i="0" dirty="0">
                <a:solidFill>
                  <a:srgbClr val="262626"/>
                </a:solidFill>
                <a:effectLst/>
                <a:latin typeface="Pretendard GOV Medium" panose="02000603000000020004" pitchFamily="50" charset="-127"/>
                <a:ea typeface="Pretendard GOV Medium" panose="02000603000000020004" pitchFamily="50" charset="-127"/>
                <a:cs typeface="Pretendard GOV Medium" panose="02000603000000020004" pitchFamily="50" charset="-127"/>
              </a:rPr>
              <a:t>로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문의 전화 주시기 바랍니다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endParaRPr lang="en-US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9906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(2)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Shape 7"/>
          <p:cNvSpPr/>
          <p:nvPr/>
        </p:nvSpPr>
        <p:spPr>
          <a:xfrm>
            <a:off x="4732568" y="2933223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4732568" y="2933223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107471" y="2905791"/>
            <a:ext cx="3751243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5226344" y="2905791"/>
            <a:ext cx="363237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 계정이 확인 되면 계정이전 페이지로 자동 이동됩니다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endParaRPr lang="en-US" sz="110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0A649540-B343-49BD-91E2-6FC749A828BA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7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2.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통합사이트 계정 이전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ID /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PW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확인되면 </a:t>
            </a:r>
            <a:r>
              <a:rPr lang="en-US" altLang="ko-KR" sz="1250" dirty="0">
                <a:solidFill>
                  <a:srgbClr val="262626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 GOV" panose="02000503000000020004" pitchFamily="50" charset="-127"/>
              </a:rPr>
              <a:t>①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계정 이전 페이지로 이동 ≫ </a:t>
            </a:r>
            <a:r>
              <a:rPr lang="ko-KR" altLang="en-US" sz="1250" dirty="0">
                <a:solidFill>
                  <a:srgbClr val="262626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 GOV" panose="02000503000000020004" pitchFamily="50" charset="-127"/>
              </a:rPr>
              <a:t>②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계정 이전에 동의  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6" name="Shape 13">
            <a:extLst>
              <a:ext uri="{FF2B5EF4-FFF2-40B4-BE49-F238E27FC236}">
                <a16:creationId xmlns:a16="http://schemas.microsoft.com/office/drawing/2014/main" id="{24FA4801-41E7-4C20-859B-FF384BA08478}"/>
              </a:ext>
            </a:extLst>
          </p:cNvPr>
          <p:cNvSpPr/>
          <p:nvPr/>
        </p:nvSpPr>
        <p:spPr>
          <a:xfrm>
            <a:off x="3098800" y="4741735"/>
            <a:ext cx="1482892" cy="431803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18" name="Shape 7">
            <a:extLst>
              <a:ext uri="{FF2B5EF4-FFF2-40B4-BE49-F238E27FC236}">
                <a16:creationId xmlns:a16="http://schemas.microsoft.com/office/drawing/2014/main" id="{93D6B020-676E-4F90-8163-22B85CF93DA6}"/>
              </a:ext>
            </a:extLst>
          </p:cNvPr>
          <p:cNvSpPr/>
          <p:nvPr/>
        </p:nvSpPr>
        <p:spPr>
          <a:xfrm>
            <a:off x="4732568" y="4741735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9" name="Text 8">
            <a:extLst>
              <a:ext uri="{FF2B5EF4-FFF2-40B4-BE49-F238E27FC236}">
                <a16:creationId xmlns:a16="http://schemas.microsoft.com/office/drawing/2014/main" id="{5477DCB2-F2C0-4520-961C-0351CBA94C90}"/>
              </a:ext>
            </a:extLst>
          </p:cNvPr>
          <p:cNvSpPr txBox="1"/>
          <p:nvPr/>
        </p:nvSpPr>
        <p:spPr>
          <a:xfrm>
            <a:off x="4732568" y="4741735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2</a:t>
            </a:r>
            <a:endParaRPr lang="en-US" sz="1200" dirty="0"/>
          </a:p>
        </p:txBody>
      </p:sp>
      <p:sp>
        <p:nvSpPr>
          <p:cNvPr id="20" name="Shape 9">
            <a:extLst>
              <a:ext uri="{FF2B5EF4-FFF2-40B4-BE49-F238E27FC236}">
                <a16:creationId xmlns:a16="http://schemas.microsoft.com/office/drawing/2014/main" id="{C304FEC4-6F43-45E0-8E90-871AEDC2B0FC}"/>
              </a:ext>
            </a:extLst>
          </p:cNvPr>
          <p:cNvSpPr/>
          <p:nvPr/>
        </p:nvSpPr>
        <p:spPr>
          <a:xfrm>
            <a:off x="5107471" y="4714303"/>
            <a:ext cx="3751243" cy="504000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24" name="Text 10">
            <a:extLst>
              <a:ext uri="{FF2B5EF4-FFF2-40B4-BE49-F238E27FC236}">
                <a16:creationId xmlns:a16="http://schemas.microsoft.com/office/drawing/2014/main" id="{9EAEDA04-F936-4F80-824F-1161C210C50D}"/>
              </a:ext>
            </a:extLst>
          </p:cNvPr>
          <p:cNvSpPr txBox="1"/>
          <p:nvPr/>
        </p:nvSpPr>
        <p:spPr>
          <a:xfrm>
            <a:off x="5226344" y="4787995"/>
            <a:ext cx="363237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계정이전의 동의를 클릭하면 정부 통합 로그인 영역이 펼쳐집니다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 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원하는 수단으로 로그인을 진행합니다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endParaRPr lang="en-US" sz="110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106CC28-0BAC-4E19-AA66-9460F71EC7E4}"/>
              </a:ext>
            </a:extLst>
          </p:cNvPr>
          <p:cNvSpPr txBox="1"/>
          <p:nvPr/>
        </p:nvSpPr>
        <p:spPr>
          <a:xfrm>
            <a:off x="7119467" y="2185066"/>
            <a:ext cx="615874" cy="1692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500" dirty="0">
                <a:solidFill>
                  <a:schemeClr val="bg1">
                    <a:lumMod val="65000"/>
                  </a:schemeClr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게시글 권리 유지</a:t>
            </a:r>
          </a:p>
        </p:txBody>
      </p:sp>
    </p:spTree>
    <p:extLst>
      <p:ext uri="{BB962C8B-B14F-4D97-AF65-F5344CB8AC3E}">
        <p14:creationId xmlns:p14="http://schemas.microsoft.com/office/powerpoint/2010/main" val="3092219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그림 43">
            <a:extLst>
              <a:ext uri="{FF2B5EF4-FFF2-40B4-BE49-F238E27FC236}">
                <a16:creationId xmlns:a16="http://schemas.microsoft.com/office/drawing/2014/main" id="{D51D4F14-5E5A-4A83-BEE5-31F34D7D3C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60" r="21359" b="14737"/>
          <a:stretch/>
        </p:blipFill>
        <p:spPr>
          <a:xfrm>
            <a:off x="442681" y="1545336"/>
            <a:ext cx="7056882" cy="493776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429768" y="1536192"/>
            <a:ext cx="7056882" cy="4937760"/>
          </a:xfrm>
          <a:prstGeom prst="rect">
            <a:avLst/>
          </a:prstGeom>
          <a:noFill/>
          <a:ln w="12700">
            <a:solidFill>
              <a:srgbClr val="C9DEF3"/>
            </a:solidFill>
            <a:prstDash val="dash"/>
          </a:ln>
        </p:spPr>
      </p:sp>
      <p:sp>
        <p:nvSpPr>
          <p:cNvPr id="24" name="Text 22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FE8A88F5-313E-43F1-BD2D-D5EA966592FB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8</a:t>
            </a:fld>
            <a:endParaRPr lang="en-US" sz="1000" dirty="0"/>
          </a:p>
        </p:txBody>
      </p:sp>
      <p:sp>
        <p:nvSpPr>
          <p:cNvPr id="25" name="Shape 7">
            <a:extLst>
              <a:ext uri="{FF2B5EF4-FFF2-40B4-BE49-F238E27FC236}">
                <a16:creationId xmlns:a16="http://schemas.microsoft.com/office/drawing/2014/main" id="{6EE29949-E526-485B-B198-CDD2AEDAF169}"/>
              </a:ext>
            </a:extLst>
          </p:cNvPr>
          <p:cNvSpPr/>
          <p:nvPr/>
        </p:nvSpPr>
        <p:spPr>
          <a:xfrm>
            <a:off x="7698528" y="1634490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26" name="Text 8">
            <a:extLst>
              <a:ext uri="{FF2B5EF4-FFF2-40B4-BE49-F238E27FC236}">
                <a16:creationId xmlns:a16="http://schemas.microsoft.com/office/drawing/2014/main" id="{EF1BB69A-948C-49BA-A15F-5BAD12242FA6}"/>
              </a:ext>
            </a:extLst>
          </p:cNvPr>
          <p:cNvSpPr txBox="1"/>
          <p:nvPr/>
        </p:nvSpPr>
        <p:spPr>
          <a:xfrm>
            <a:off x="7698528" y="1634490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27" name="Shape 9">
            <a:extLst>
              <a:ext uri="{FF2B5EF4-FFF2-40B4-BE49-F238E27FC236}">
                <a16:creationId xmlns:a16="http://schemas.microsoft.com/office/drawing/2014/main" id="{1E583E81-4CD9-4B44-8D06-C68BC12FBB20}"/>
              </a:ext>
            </a:extLst>
          </p:cNvPr>
          <p:cNvSpPr/>
          <p:nvPr/>
        </p:nvSpPr>
        <p:spPr>
          <a:xfrm>
            <a:off x="8121056" y="1607057"/>
            <a:ext cx="3632371" cy="433807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28" name="Text 10">
            <a:extLst>
              <a:ext uri="{FF2B5EF4-FFF2-40B4-BE49-F238E27FC236}">
                <a16:creationId xmlns:a16="http://schemas.microsoft.com/office/drawing/2014/main" id="{25FF99D1-4ED6-4939-936B-1B344F5F84F6}"/>
              </a:ext>
            </a:extLst>
          </p:cNvPr>
          <p:cNvSpPr txBox="1"/>
          <p:nvPr/>
        </p:nvSpPr>
        <p:spPr>
          <a:xfrm>
            <a:off x="8239929" y="1616582"/>
            <a:ext cx="3491823" cy="4338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여기서 </a:t>
            </a: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다시 인증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한 </a:t>
            </a: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정부 통합로그인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이 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  <a:p>
            <a:pPr marL="0" indent="0">
              <a:buNone/>
            </a:pP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 사이트의 새 로그인 수단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이 됩니다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endParaRPr lang="en-US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9" name="Shape 7">
            <a:extLst>
              <a:ext uri="{FF2B5EF4-FFF2-40B4-BE49-F238E27FC236}">
                <a16:creationId xmlns:a16="http://schemas.microsoft.com/office/drawing/2014/main" id="{32A7CCC9-02E0-42A2-9E30-79DA5BD035BD}"/>
              </a:ext>
            </a:extLst>
          </p:cNvPr>
          <p:cNvSpPr/>
          <p:nvPr/>
        </p:nvSpPr>
        <p:spPr>
          <a:xfrm>
            <a:off x="7698528" y="2251328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0" name="Text 8">
            <a:extLst>
              <a:ext uri="{FF2B5EF4-FFF2-40B4-BE49-F238E27FC236}">
                <a16:creationId xmlns:a16="http://schemas.microsoft.com/office/drawing/2014/main" id="{21C7E157-AE56-489A-935D-C16BC56687C6}"/>
              </a:ext>
            </a:extLst>
          </p:cNvPr>
          <p:cNvSpPr txBox="1"/>
          <p:nvPr/>
        </p:nvSpPr>
        <p:spPr>
          <a:xfrm>
            <a:off x="7698528" y="2251328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2</a:t>
            </a:r>
            <a:endParaRPr lang="en-US" sz="1200" dirty="0"/>
          </a:p>
        </p:txBody>
      </p:sp>
      <p:sp>
        <p:nvSpPr>
          <p:cNvPr id="31" name="Shape 9">
            <a:extLst>
              <a:ext uri="{FF2B5EF4-FFF2-40B4-BE49-F238E27FC236}">
                <a16:creationId xmlns:a16="http://schemas.microsoft.com/office/drawing/2014/main" id="{77465793-1798-447E-8F40-6B59B5C2839E}"/>
              </a:ext>
            </a:extLst>
          </p:cNvPr>
          <p:cNvSpPr/>
          <p:nvPr/>
        </p:nvSpPr>
        <p:spPr>
          <a:xfrm>
            <a:off x="8121056" y="2223896"/>
            <a:ext cx="3632371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2" name="Text 10">
            <a:extLst>
              <a:ext uri="{FF2B5EF4-FFF2-40B4-BE49-F238E27FC236}">
                <a16:creationId xmlns:a16="http://schemas.microsoft.com/office/drawing/2014/main" id="{19AC66A8-5A19-4C7C-B7A9-7686569F6244}"/>
              </a:ext>
            </a:extLst>
          </p:cNvPr>
          <p:cNvSpPr txBox="1"/>
          <p:nvPr/>
        </p:nvSpPr>
        <p:spPr>
          <a:xfrm>
            <a:off x="8239929" y="2223896"/>
            <a:ext cx="363237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계정 이전 후</a:t>
            </a:r>
            <a:r>
              <a:rPr lang="en-US" altLang="ko-KR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,</a:t>
            </a: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기존 혁신</a:t>
            </a:r>
            <a:r>
              <a:rPr lang="en-US" altLang="ko-KR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ID/PW </a:t>
            </a: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계정으로 로그인 불가</a:t>
            </a:r>
            <a:endParaRPr lang="en-US" sz="1100" dirty="0">
              <a:solidFill>
                <a:srgbClr val="FF0000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3" name="Shape 7">
            <a:extLst>
              <a:ext uri="{FF2B5EF4-FFF2-40B4-BE49-F238E27FC236}">
                <a16:creationId xmlns:a16="http://schemas.microsoft.com/office/drawing/2014/main" id="{7532015A-3509-4FFB-BD31-0E375FE962CE}"/>
              </a:ext>
            </a:extLst>
          </p:cNvPr>
          <p:cNvSpPr/>
          <p:nvPr/>
        </p:nvSpPr>
        <p:spPr>
          <a:xfrm>
            <a:off x="7698528" y="2787060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4" name="Text 8">
            <a:extLst>
              <a:ext uri="{FF2B5EF4-FFF2-40B4-BE49-F238E27FC236}">
                <a16:creationId xmlns:a16="http://schemas.microsoft.com/office/drawing/2014/main" id="{C3A79E39-BBCF-4417-8201-2078FCA6E772}"/>
              </a:ext>
            </a:extLst>
          </p:cNvPr>
          <p:cNvSpPr txBox="1"/>
          <p:nvPr/>
        </p:nvSpPr>
        <p:spPr>
          <a:xfrm>
            <a:off x="7698528" y="2787060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3</a:t>
            </a:r>
            <a:endParaRPr lang="en-US" sz="1200" dirty="0"/>
          </a:p>
        </p:txBody>
      </p:sp>
      <p:sp>
        <p:nvSpPr>
          <p:cNvPr id="35" name="Shape 9">
            <a:extLst>
              <a:ext uri="{FF2B5EF4-FFF2-40B4-BE49-F238E27FC236}">
                <a16:creationId xmlns:a16="http://schemas.microsoft.com/office/drawing/2014/main" id="{152981CA-A7AE-4C34-8B61-E528BCF58FED}"/>
              </a:ext>
            </a:extLst>
          </p:cNvPr>
          <p:cNvSpPr/>
          <p:nvPr/>
        </p:nvSpPr>
        <p:spPr>
          <a:xfrm>
            <a:off x="8121056" y="2759628"/>
            <a:ext cx="3632371" cy="666962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6" name="Text 10">
            <a:extLst>
              <a:ext uri="{FF2B5EF4-FFF2-40B4-BE49-F238E27FC236}">
                <a16:creationId xmlns:a16="http://schemas.microsoft.com/office/drawing/2014/main" id="{E2C61542-7FD2-4FDF-ABDE-9E696DBC2404}"/>
              </a:ext>
            </a:extLst>
          </p:cNvPr>
          <p:cNvSpPr txBox="1"/>
          <p:nvPr/>
        </p:nvSpPr>
        <p:spPr>
          <a:xfrm>
            <a:off x="8239929" y="2828756"/>
            <a:ext cx="3632370" cy="5039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 사이트의 새 계정은 비밀번호가 없습니다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 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  <a:p>
            <a:pPr marL="0" indent="0">
              <a:buNone/>
            </a:pPr>
            <a:r>
              <a:rPr lang="ko-KR" altLang="en-US" sz="1100" dirty="0" err="1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이이디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/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비밀번호 입력창이 아니라 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정부 통합로그인 방식으로 </a:t>
            </a:r>
            <a:r>
              <a:rPr lang="ko-KR" altLang="en-US" sz="110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 해야 합니다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endParaRPr lang="en-US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7" name="Shape 0">
            <a:extLst>
              <a:ext uri="{FF2B5EF4-FFF2-40B4-BE49-F238E27FC236}">
                <a16:creationId xmlns:a16="http://schemas.microsoft.com/office/drawing/2014/main" id="{7C94C1BB-BAD7-4A69-BAAD-195335CE0873}"/>
              </a:ext>
            </a:extLst>
          </p:cNvPr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  <p:txBody>
          <a:bodyPr/>
          <a:lstStyle/>
          <a:p>
            <a:endParaRPr lang="ko-KR" altLang="en-US" dirty="0"/>
          </a:p>
        </p:txBody>
      </p:sp>
      <p:sp>
        <p:nvSpPr>
          <p:cNvPr id="38" name="Text 1">
            <a:extLst>
              <a:ext uri="{FF2B5EF4-FFF2-40B4-BE49-F238E27FC236}">
                <a16:creationId xmlns:a16="http://schemas.microsoft.com/office/drawing/2014/main" id="{ACC4D5BF-BC82-4306-AE9A-D0B5DE176834}"/>
              </a:ext>
            </a:extLst>
          </p:cNvPr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39" name="Text 2">
            <a:extLst>
              <a:ext uri="{FF2B5EF4-FFF2-40B4-BE49-F238E27FC236}">
                <a16:creationId xmlns:a16="http://schemas.microsoft.com/office/drawing/2014/main" id="{611B1DAC-26F3-48DE-BCE1-8D78C3655FF8}"/>
              </a:ext>
            </a:extLst>
          </p:cNvPr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(2)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40" name="Shape 3">
            <a:extLst>
              <a:ext uri="{FF2B5EF4-FFF2-40B4-BE49-F238E27FC236}">
                <a16:creationId xmlns:a16="http://schemas.microsoft.com/office/drawing/2014/main" id="{642C4B03-9934-4A6E-B446-D16DCDFC3EAC}"/>
              </a:ext>
            </a:extLst>
          </p:cNvPr>
          <p:cNvSpPr/>
          <p:nvPr/>
        </p:nvSpPr>
        <p:spPr>
          <a:xfrm>
            <a:off x="429768" y="960120"/>
            <a:ext cx="11301984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41" name="Text 4">
            <a:extLst>
              <a:ext uri="{FF2B5EF4-FFF2-40B4-BE49-F238E27FC236}">
                <a16:creationId xmlns:a16="http://schemas.microsoft.com/office/drawing/2014/main" id="{C0AA5A88-CB83-4000-87B8-BC2DF73F92BB}"/>
              </a:ext>
            </a:extLst>
          </p:cNvPr>
          <p:cNvSpPr txBox="1"/>
          <p:nvPr/>
        </p:nvSpPr>
        <p:spPr>
          <a:xfrm>
            <a:off x="68495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2.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통합사이트 계정 이전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계정 이전 동의한 상태에서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,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통합사이트에 </a:t>
            </a:r>
            <a:r>
              <a:rPr lang="ko-KR" altLang="en-US" sz="125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새롭게 로그인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 방식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25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정부 통합로그인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2" name="Shape 7">
            <a:extLst>
              <a:ext uri="{FF2B5EF4-FFF2-40B4-BE49-F238E27FC236}">
                <a16:creationId xmlns:a16="http://schemas.microsoft.com/office/drawing/2014/main" id="{5EF9AB1A-EADE-4267-8EDB-B762CBA7A817}"/>
              </a:ext>
            </a:extLst>
          </p:cNvPr>
          <p:cNvSpPr/>
          <p:nvPr/>
        </p:nvSpPr>
        <p:spPr>
          <a:xfrm>
            <a:off x="7698528" y="3603544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23" name="Text 8">
            <a:extLst>
              <a:ext uri="{FF2B5EF4-FFF2-40B4-BE49-F238E27FC236}">
                <a16:creationId xmlns:a16="http://schemas.microsoft.com/office/drawing/2014/main" id="{74615A39-6DD7-4804-B4E7-CA37BC7D2AF2}"/>
              </a:ext>
            </a:extLst>
          </p:cNvPr>
          <p:cNvSpPr txBox="1"/>
          <p:nvPr/>
        </p:nvSpPr>
        <p:spPr>
          <a:xfrm>
            <a:off x="7698528" y="3603544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4</a:t>
            </a:r>
            <a:endParaRPr lang="en-US" sz="1200" dirty="0"/>
          </a:p>
        </p:txBody>
      </p:sp>
      <p:sp>
        <p:nvSpPr>
          <p:cNvPr id="45" name="Shape 9">
            <a:extLst>
              <a:ext uri="{FF2B5EF4-FFF2-40B4-BE49-F238E27FC236}">
                <a16:creationId xmlns:a16="http://schemas.microsoft.com/office/drawing/2014/main" id="{70CF78B4-F37C-49B1-995E-99369F1388E9}"/>
              </a:ext>
            </a:extLst>
          </p:cNvPr>
          <p:cNvSpPr/>
          <p:nvPr/>
        </p:nvSpPr>
        <p:spPr>
          <a:xfrm>
            <a:off x="8116948" y="3588542"/>
            <a:ext cx="3632371" cy="818043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43" name="Text 10">
            <a:extLst>
              <a:ext uri="{FF2B5EF4-FFF2-40B4-BE49-F238E27FC236}">
                <a16:creationId xmlns:a16="http://schemas.microsoft.com/office/drawing/2014/main" id="{CC1AAA2E-214F-40CA-B138-2D391701C761}"/>
              </a:ext>
            </a:extLst>
          </p:cNvPr>
          <p:cNvSpPr txBox="1"/>
          <p:nvPr/>
        </p:nvSpPr>
        <p:spPr>
          <a:xfrm>
            <a:off x="8239929" y="3740634"/>
            <a:ext cx="3632370" cy="50399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로그인이 완료되면 약관동의 페이지로 자동으로 이동됩니다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이동이 되지 않고 해당 페이지로 돌아오신다면 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브라우저 별 팝업 차단 해제 가이드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를 클릭 후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팝업을 차단해주세요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endParaRPr lang="en-US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42" name="Shape 13">
            <a:extLst>
              <a:ext uri="{FF2B5EF4-FFF2-40B4-BE49-F238E27FC236}">
                <a16:creationId xmlns:a16="http://schemas.microsoft.com/office/drawing/2014/main" id="{274E4E97-07BA-4903-8199-8C6C2054CAFB}"/>
              </a:ext>
            </a:extLst>
          </p:cNvPr>
          <p:cNvSpPr/>
          <p:nvPr/>
        </p:nvSpPr>
        <p:spPr>
          <a:xfrm>
            <a:off x="1059921" y="3562775"/>
            <a:ext cx="4016903" cy="1933150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(2)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Shape 7"/>
          <p:cNvSpPr/>
          <p:nvPr/>
        </p:nvSpPr>
        <p:spPr>
          <a:xfrm>
            <a:off x="6614684" y="5988727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6614684" y="5988727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6989587" y="5961295"/>
            <a:ext cx="4033626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7108459" y="5961295"/>
            <a:ext cx="412376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 가입 약관에 동의를 하셔야 계정 이전이 가능합니다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50D7B0CB-6FCD-4299-8FFF-7B8CEFE6F7A5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9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3. </a:t>
            </a:r>
            <a:r>
              <a:rPr lang="ko-KR" altLang="en-US" sz="125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25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25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통합사이트 계정 이전 </a:t>
            </a:r>
            <a:r>
              <a:rPr lang="en-US" altLang="ko-KR" sz="125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25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정부 통합로그인에 성공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≫ 소통혁신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 가입 약관 동의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6" name="Shape 13">
            <a:extLst>
              <a:ext uri="{FF2B5EF4-FFF2-40B4-BE49-F238E27FC236}">
                <a16:creationId xmlns:a16="http://schemas.microsoft.com/office/drawing/2014/main" id="{24FA4801-41E7-4C20-859B-FF384BA08478}"/>
              </a:ext>
            </a:extLst>
          </p:cNvPr>
          <p:cNvSpPr/>
          <p:nvPr/>
        </p:nvSpPr>
        <p:spPr>
          <a:xfrm>
            <a:off x="8349645" y="3881363"/>
            <a:ext cx="825863" cy="431803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5" name="Shape 13">
            <a:extLst>
              <a:ext uri="{FF2B5EF4-FFF2-40B4-BE49-F238E27FC236}">
                <a16:creationId xmlns:a16="http://schemas.microsoft.com/office/drawing/2014/main" id="{C192090F-006A-4017-8455-39074544A1F7}"/>
              </a:ext>
            </a:extLst>
          </p:cNvPr>
          <p:cNvSpPr/>
          <p:nvPr/>
        </p:nvSpPr>
        <p:spPr>
          <a:xfrm>
            <a:off x="8349645" y="5466077"/>
            <a:ext cx="825863" cy="431803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71063797-0458-4736-BC92-6F9AEFBBDD9C}"/>
              </a:ext>
            </a:extLst>
          </p:cNvPr>
          <p:cNvSpPr/>
          <p:nvPr/>
        </p:nvSpPr>
        <p:spPr>
          <a:xfrm>
            <a:off x="5662160" y="5935980"/>
            <a:ext cx="825863" cy="431803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65F5817-B285-46E5-A323-54414E77CECB}"/>
              </a:ext>
            </a:extLst>
          </p:cNvPr>
          <p:cNvSpPr txBox="1"/>
          <p:nvPr/>
        </p:nvSpPr>
        <p:spPr>
          <a:xfrm>
            <a:off x="7114704" y="2100428"/>
            <a:ext cx="615874" cy="1692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500" dirty="0">
                <a:solidFill>
                  <a:schemeClr val="bg1">
                    <a:lumMod val="65000"/>
                  </a:schemeClr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게시글 권리 유지</a:t>
            </a:r>
          </a:p>
        </p:txBody>
      </p:sp>
    </p:spTree>
    <p:extLst>
      <p:ext uri="{BB962C8B-B14F-4D97-AF65-F5344CB8AC3E}">
        <p14:creationId xmlns:p14="http://schemas.microsoft.com/office/powerpoint/2010/main" val="3172487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5"/>
          <p:cNvSpPr/>
          <p:nvPr/>
        </p:nvSpPr>
        <p:spPr>
          <a:xfrm>
            <a:off x="429768" y="1536192"/>
            <a:ext cx="7056882" cy="4937760"/>
          </a:xfrm>
          <a:prstGeom prst="rect">
            <a:avLst/>
          </a:prstGeom>
          <a:noFill/>
          <a:ln w="12700">
            <a:solidFill>
              <a:srgbClr val="C9DEF3"/>
            </a:solidFill>
            <a:prstDash val="dash"/>
          </a:ln>
        </p:spPr>
      </p:sp>
      <p:sp>
        <p:nvSpPr>
          <p:cNvPr id="24" name="Text 22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16EA25B6-2BFB-4871-9F5A-338177E7B9A5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10</a:t>
            </a:fld>
            <a:endParaRPr lang="en-US" sz="1000" dirty="0"/>
          </a:p>
        </p:txBody>
      </p:sp>
      <p:sp>
        <p:nvSpPr>
          <p:cNvPr id="25" name="Shape 7">
            <a:extLst>
              <a:ext uri="{FF2B5EF4-FFF2-40B4-BE49-F238E27FC236}">
                <a16:creationId xmlns:a16="http://schemas.microsoft.com/office/drawing/2014/main" id="{6EE29949-E526-485B-B198-CDD2AEDAF169}"/>
              </a:ext>
            </a:extLst>
          </p:cNvPr>
          <p:cNvSpPr/>
          <p:nvPr/>
        </p:nvSpPr>
        <p:spPr>
          <a:xfrm>
            <a:off x="7624504" y="1634490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26" name="Text 8">
            <a:extLst>
              <a:ext uri="{FF2B5EF4-FFF2-40B4-BE49-F238E27FC236}">
                <a16:creationId xmlns:a16="http://schemas.microsoft.com/office/drawing/2014/main" id="{EF1BB69A-948C-49BA-A15F-5BAD12242FA6}"/>
              </a:ext>
            </a:extLst>
          </p:cNvPr>
          <p:cNvSpPr txBox="1"/>
          <p:nvPr/>
        </p:nvSpPr>
        <p:spPr>
          <a:xfrm>
            <a:off x="7624504" y="1634490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27" name="Shape 9">
            <a:extLst>
              <a:ext uri="{FF2B5EF4-FFF2-40B4-BE49-F238E27FC236}">
                <a16:creationId xmlns:a16="http://schemas.microsoft.com/office/drawing/2014/main" id="{1E583E81-4CD9-4B44-8D06-C68BC12FBB20}"/>
              </a:ext>
            </a:extLst>
          </p:cNvPr>
          <p:cNvSpPr/>
          <p:nvPr/>
        </p:nvSpPr>
        <p:spPr>
          <a:xfrm>
            <a:off x="8038842" y="1607058"/>
            <a:ext cx="3714585" cy="1250442"/>
          </a:xfrm>
          <a:prstGeom prst="roundRect">
            <a:avLst>
              <a:gd name="adj" fmla="val 8682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28" name="Text 10">
            <a:extLst>
              <a:ext uri="{FF2B5EF4-FFF2-40B4-BE49-F238E27FC236}">
                <a16:creationId xmlns:a16="http://schemas.microsoft.com/office/drawing/2014/main" id="{25FF99D1-4ED6-4939-936B-1B344F5F84F6}"/>
              </a:ext>
            </a:extLst>
          </p:cNvPr>
          <p:cNvSpPr txBox="1"/>
          <p:nvPr/>
        </p:nvSpPr>
        <p:spPr>
          <a:xfrm>
            <a:off x="8129061" y="2023370"/>
            <a:ext cx="5285571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원하는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사용자 구분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’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체크 후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,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일반적으로 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기관사용자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’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또는 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 기관사용자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선택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</a:p>
          <a:p>
            <a:pPr marL="0" indent="0">
              <a:buNone/>
            </a:pP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-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기관사용자 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–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: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만 사용하는 기관사용자</a:t>
            </a:r>
            <a:b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-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 기관관리자 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기관관리자 권한 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+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기관사용자</a:t>
            </a:r>
            <a:b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-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 기관사용자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: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기관사용자 권한 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+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0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기관사용자 </a:t>
            </a:r>
            <a:endParaRPr lang="en-US" altLang="ko-KR" sz="10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  <a:p>
            <a:pPr marL="0" indent="0">
              <a:buNone/>
            </a:pP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  <a:p>
            <a:r>
              <a:rPr lang="en-US" altLang="ko-KR" sz="1100" dirty="0">
                <a:solidFill>
                  <a:srgbClr val="C0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*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표시가 되어 있는 필수 값을 입력해주세요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</a:p>
        </p:txBody>
      </p:sp>
      <p:sp>
        <p:nvSpPr>
          <p:cNvPr id="29" name="Shape 7">
            <a:extLst>
              <a:ext uri="{FF2B5EF4-FFF2-40B4-BE49-F238E27FC236}">
                <a16:creationId xmlns:a16="http://schemas.microsoft.com/office/drawing/2014/main" id="{32A7CCC9-02E0-42A2-9E30-79DA5BD035BD}"/>
              </a:ext>
            </a:extLst>
          </p:cNvPr>
          <p:cNvSpPr/>
          <p:nvPr/>
        </p:nvSpPr>
        <p:spPr>
          <a:xfrm>
            <a:off x="7623808" y="3017116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0" name="Text 8">
            <a:extLst>
              <a:ext uri="{FF2B5EF4-FFF2-40B4-BE49-F238E27FC236}">
                <a16:creationId xmlns:a16="http://schemas.microsoft.com/office/drawing/2014/main" id="{21C7E157-AE56-489A-935D-C16BC56687C6}"/>
              </a:ext>
            </a:extLst>
          </p:cNvPr>
          <p:cNvSpPr txBox="1"/>
          <p:nvPr/>
        </p:nvSpPr>
        <p:spPr>
          <a:xfrm>
            <a:off x="7623808" y="3017116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2</a:t>
            </a:r>
            <a:endParaRPr lang="en-US" sz="1200" dirty="0"/>
          </a:p>
        </p:txBody>
      </p:sp>
      <p:sp>
        <p:nvSpPr>
          <p:cNvPr id="31" name="Shape 9">
            <a:extLst>
              <a:ext uri="{FF2B5EF4-FFF2-40B4-BE49-F238E27FC236}">
                <a16:creationId xmlns:a16="http://schemas.microsoft.com/office/drawing/2014/main" id="{77465793-1798-447E-8F40-6B59B5C2839E}"/>
              </a:ext>
            </a:extLst>
          </p:cNvPr>
          <p:cNvSpPr/>
          <p:nvPr/>
        </p:nvSpPr>
        <p:spPr>
          <a:xfrm>
            <a:off x="8038842" y="3017116"/>
            <a:ext cx="3714585" cy="504000"/>
          </a:xfrm>
          <a:prstGeom prst="roundRect">
            <a:avLst>
              <a:gd name="adj" fmla="val 17217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7" name="Shape 0">
            <a:extLst>
              <a:ext uri="{FF2B5EF4-FFF2-40B4-BE49-F238E27FC236}">
                <a16:creationId xmlns:a16="http://schemas.microsoft.com/office/drawing/2014/main" id="{7C94C1BB-BAD7-4A69-BAAD-195335CE0873}"/>
              </a:ext>
            </a:extLst>
          </p:cNvPr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8" name="Text 1">
            <a:extLst>
              <a:ext uri="{FF2B5EF4-FFF2-40B4-BE49-F238E27FC236}">
                <a16:creationId xmlns:a16="http://schemas.microsoft.com/office/drawing/2014/main" id="{ACC4D5BF-BC82-4306-AE9A-D0B5DE176834}"/>
              </a:ext>
            </a:extLst>
          </p:cNvPr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39" name="Text 2">
            <a:extLst>
              <a:ext uri="{FF2B5EF4-FFF2-40B4-BE49-F238E27FC236}">
                <a16:creationId xmlns:a16="http://schemas.microsoft.com/office/drawing/2014/main" id="{611B1DAC-26F3-48DE-BCE1-8D78C3655FF8}"/>
              </a:ext>
            </a:extLst>
          </p:cNvPr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(2)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40" name="Shape 3">
            <a:extLst>
              <a:ext uri="{FF2B5EF4-FFF2-40B4-BE49-F238E27FC236}">
                <a16:creationId xmlns:a16="http://schemas.microsoft.com/office/drawing/2014/main" id="{642C4B03-9934-4A6E-B446-D16DCDFC3EAC}"/>
              </a:ext>
            </a:extLst>
          </p:cNvPr>
          <p:cNvSpPr/>
          <p:nvPr/>
        </p:nvSpPr>
        <p:spPr>
          <a:xfrm>
            <a:off x="429768" y="960120"/>
            <a:ext cx="11301984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41" name="Text 4">
            <a:extLst>
              <a:ext uri="{FF2B5EF4-FFF2-40B4-BE49-F238E27FC236}">
                <a16:creationId xmlns:a16="http://schemas.microsoft.com/office/drawing/2014/main" id="{C0AA5A88-CB83-4000-87B8-BC2DF73F92BB}"/>
              </a:ext>
            </a:extLst>
          </p:cNvPr>
          <p:cNvSpPr txBox="1"/>
          <p:nvPr/>
        </p:nvSpPr>
        <p:spPr>
          <a:xfrm>
            <a:off x="68495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4.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통합사이트 계정 이전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통합사이트 개인정보 입력 폼 작성</a:t>
            </a:r>
            <a:endParaRPr lang="en-US" altLang="ko-KR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85D5A59-A4BC-46F9-B18D-0155B04844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547" r="20571" b="3197"/>
          <a:stretch/>
        </p:blipFill>
        <p:spPr>
          <a:xfrm>
            <a:off x="844105" y="1545336"/>
            <a:ext cx="6228207" cy="4928616"/>
          </a:xfrm>
          <a:prstGeom prst="rect">
            <a:avLst/>
          </a:prstGeom>
        </p:spPr>
      </p:pic>
      <p:sp>
        <p:nvSpPr>
          <p:cNvPr id="46" name="Shape 13">
            <a:extLst>
              <a:ext uri="{FF2B5EF4-FFF2-40B4-BE49-F238E27FC236}">
                <a16:creationId xmlns:a16="http://schemas.microsoft.com/office/drawing/2014/main" id="{8E3C8064-EEEA-4964-8E34-8B2069CD1D75}"/>
              </a:ext>
            </a:extLst>
          </p:cNvPr>
          <p:cNvSpPr/>
          <p:nvPr/>
        </p:nvSpPr>
        <p:spPr>
          <a:xfrm>
            <a:off x="2554166" y="4364207"/>
            <a:ext cx="2160256" cy="200609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47" name="Shape 13">
            <a:extLst>
              <a:ext uri="{FF2B5EF4-FFF2-40B4-BE49-F238E27FC236}">
                <a16:creationId xmlns:a16="http://schemas.microsoft.com/office/drawing/2014/main" id="{CCF996CB-2F42-4475-AB74-8D65647A98C6}"/>
              </a:ext>
            </a:extLst>
          </p:cNvPr>
          <p:cNvSpPr/>
          <p:nvPr/>
        </p:nvSpPr>
        <p:spPr>
          <a:xfrm>
            <a:off x="2554166" y="2716751"/>
            <a:ext cx="607671" cy="200609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48" name="Shape 13">
            <a:extLst>
              <a:ext uri="{FF2B5EF4-FFF2-40B4-BE49-F238E27FC236}">
                <a16:creationId xmlns:a16="http://schemas.microsoft.com/office/drawing/2014/main" id="{1822CBFB-04EB-4803-A653-4D7305736202}"/>
              </a:ext>
            </a:extLst>
          </p:cNvPr>
          <p:cNvSpPr/>
          <p:nvPr/>
        </p:nvSpPr>
        <p:spPr>
          <a:xfrm>
            <a:off x="3209467" y="2716751"/>
            <a:ext cx="1102971" cy="200609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54" name="Text 14">
            <a:extLst>
              <a:ext uri="{FF2B5EF4-FFF2-40B4-BE49-F238E27FC236}">
                <a16:creationId xmlns:a16="http://schemas.microsoft.com/office/drawing/2014/main" id="{501A5778-B39E-4402-87E8-613C4ADAD77C}"/>
              </a:ext>
            </a:extLst>
          </p:cNvPr>
          <p:cNvSpPr txBox="1"/>
          <p:nvPr/>
        </p:nvSpPr>
        <p:spPr>
          <a:xfrm>
            <a:off x="8129061" y="3081109"/>
            <a:ext cx="3064383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현재 시스템에서 확인된 공인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IP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가 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빨간색 글씨로 표시 됩니다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이 값을 입력해주세요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endParaRPr lang="en-US" sz="110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62" name="Shape 7">
            <a:extLst>
              <a:ext uri="{FF2B5EF4-FFF2-40B4-BE49-F238E27FC236}">
                <a16:creationId xmlns:a16="http://schemas.microsoft.com/office/drawing/2014/main" id="{72FE541D-6DCB-4366-8C09-A228D7457376}"/>
              </a:ext>
            </a:extLst>
          </p:cNvPr>
          <p:cNvSpPr/>
          <p:nvPr/>
        </p:nvSpPr>
        <p:spPr>
          <a:xfrm>
            <a:off x="7632613" y="3686374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63" name="Text 8">
            <a:extLst>
              <a:ext uri="{FF2B5EF4-FFF2-40B4-BE49-F238E27FC236}">
                <a16:creationId xmlns:a16="http://schemas.microsoft.com/office/drawing/2014/main" id="{E8108539-7944-4E49-9D9D-D685D98F9F34}"/>
              </a:ext>
            </a:extLst>
          </p:cNvPr>
          <p:cNvSpPr txBox="1"/>
          <p:nvPr/>
        </p:nvSpPr>
        <p:spPr>
          <a:xfrm>
            <a:off x="7632613" y="3686374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3</a:t>
            </a:r>
            <a:endParaRPr lang="en-US" sz="1200" dirty="0"/>
          </a:p>
        </p:txBody>
      </p:sp>
      <p:sp>
        <p:nvSpPr>
          <p:cNvPr id="64" name="Shape 9">
            <a:extLst>
              <a:ext uri="{FF2B5EF4-FFF2-40B4-BE49-F238E27FC236}">
                <a16:creationId xmlns:a16="http://schemas.microsoft.com/office/drawing/2014/main" id="{652FC705-73EA-482C-BA02-C6F3ABED03CC}"/>
              </a:ext>
            </a:extLst>
          </p:cNvPr>
          <p:cNvSpPr/>
          <p:nvPr/>
        </p:nvSpPr>
        <p:spPr>
          <a:xfrm>
            <a:off x="8047647" y="3686374"/>
            <a:ext cx="3714585" cy="903558"/>
          </a:xfrm>
          <a:prstGeom prst="roundRect">
            <a:avLst>
              <a:gd name="adj" fmla="val 13521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65" name="Text 14">
            <a:extLst>
              <a:ext uri="{FF2B5EF4-FFF2-40B4-BE49-F238E27FC236}">
                <a16:creationId xmlns:a16="http://schemas.microsoft.com/office/drawing/2014/main" id="{39B06AF6-31B4-477B-BE47-83526936AFB5}"/>
              </a:ext>
            </a:extLst>
          </p:cNvPr>
          <p:cNvSpPr txBox="1"/>
          <p:nvPr/>
        </p:nvSpPr>
        <p:spPr>
          <a:xfrm>
            <a:off x="8137866" y="3957164"/>
            <a:ext cx="3064383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가입하기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버튼을 누르면 승인 요청이 접수됩니다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담당자 승인 후 혁신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를 이용하실 수 있으며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, </a:t>
            </a:r>
            <a:b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승인은 업무일 기준 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1~2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일 소요됩니다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b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승인이 완료되면 문자메시지로 알림이 갑니다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E2BC79E-2F82-4951-AF67-7B75F5C9BF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8842" y="4673323"/>
            <a:ext cx="3723389" cy="1359333"/>
          </a:xfrm>
          <a:prstGeom prst="rect">
            <a:avLst/>
          </a:prstGeom>
          <a:ln w="12700">
            <a:solidFill>
              <a:schemeClr val="accent5">
                <a:lumMod val="40000"/>
                <a:lumOff val="60000"/>
              </a:schemeClr>
            </a:solidFill>
            <a:prstDash val="dash"/>
          </a:ln>
        </p:spPr>
      </p:pic>
      <p:sp>
        <p:nvSpPr>
          <p:cNvPr id="66" name="Shape 13">
            <a:extLst>
              <a:ext uri="{FF2B5EF4-FFF2-40B4-BE49-F238E27FC236}">
                <a16:creationId xmlns:a16="http://schemas.microsoft.com/office/drawing/2014/main" id="{0FA054A5-8769-4CFF-B4C7-C0B6EC3462AB}"/>
              </a:ext>
            </a:extLst>
          </p:cNvPr>
          <p:cNvSpPr/>
          <p:nvPr/>
        </p:nvSpPr>
        <p:spPr>
          <a:xfrm>
            <a:off x="3849957" y="6155956"/>
            <a:ext cx="696643" cy="247435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33" name="Shape 7">
            <a:extLst>
              <a:ext uri="{FF2B5EF4-FFF2-40B4-BE49-F238E27FC236}">
                <a16:creationId xmlns:a16="http://schemas.microsoft.com/office/drawing/2014/main" id="{4630D787-8F2D-4A7B-8033-9F918B2A1069}"/>
              </a:ext>
            </a:extLst>
          </p:cNvPr>
          <p:cNvSpPr/>
          <p:nvPr/>
        </p:nvSpPr>
        <p:spPr>
          <a:xfrm>
            <a:off x="4602893" y="6120888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4" name="Text 8">
            <a:extLst>
              <a:ext uri="{FF2B5EF4-FFF2-40B4-BE49-F238E27FC236}">
                <a16:creationId xmlns:a16="http://schemas.microsoft.com/office/drawing/2014/main" id="{D6E971D4-2CEB-48F7-B967-9C62E9840550}"/>
              </a:ext>
            </a:extLst>
          </p:cNvPr>
          <p:cNvSpPr txBox="1"/>
          <p:nvPr/>
        </p:nvSpPr>
        <p:spPr>
          <a:xfrm>
            <a:off x="4602893" y="6120888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3</a:t>
            </a:r>
            <a:endParaRPr lang="en-US" sz="1200" dirty="0"/>
          </a:p>
        </p:txBody>
      </p:sp>
      <p:sp>
        <p:nvSpPr>
          <p:cNvPr id="35" name="Shape 7">
            <a:extLst>
              <a:ext uri="{FF2B5EF4-FFF2-40B4-BE49-F238E27FC236}">
                <a16:creationId xmlns:a16="http://schemas.microsoft.com/office/drawing/2014/main" id="{0EB77002-6EEE-48D3-B0DD-B17380444AD3}"/>
              </a:ext>
            </a:extLst>
          </p:cNvPr>
          <p:cNvSpPr/>
          <p:nvPr/>
        </p:nvSpPr>
        <p:spPr>
          <a:xfrm>
            <a:off x="2219076" y="2668524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6" name="Text 8">
            <a:extLst>
              <a:ext uri="{FF2B5EF4-FFF2-40B4-BE49-F238E27FC236}">
                <a16:creationId xmlns:a16="http://schemas.microsoft.com/office/drawing/2014/main" id="{E4070C18-1823-4CDD-A798-1D6035610098}"/>
              </a:ext>
            </a:extLst>
          </p:cNvPr>
          <p:cNvSpPr txBox="1"/>
          <p:nvPr/>
        </p:nvSpPr>
        <p:spPr>
          <a:xfrm>
            <a:off x="2219076" y="2668524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42" name="Shape 7">
            <a:extLst>
              <a:ext uri="{FF2B5EF4-FFF2-40B4-BE49-F238E27FC236}">
                <a16:creationId xmlns:a16="http://schemas.microsoft.com/office/drawing/2014/main" id="{4D0A1CC0-67A0-45BE-92A7-95F78E47FC2D}"/>
              </a:ext>
            </a:extLst>
          </p:cNvPr>
          <p:cNvSpPr/>
          <p:nvPr/>
        </p:nvSpPr>
        <p:spPr>
          <a:xfrm>
            <a:off x="4799638" y="4323305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43" name="Text 8">
            <a:extLst>
              <a:ext uri="{FF2B5EF4-FFF2-40B4-BE49-F238E27FC236}">
                <a16:creationId xmlns:a16="http://schemas.microsoft.com/office/drawing/2014/main" id="{F28CBA80-6873-4773-A018-4FF9D992189B}"/>
              </a:ext>
            </a:extLst>
          </p:cNvPr>
          <p:cNvSpPr txBox="1"/>
          <p:nvPr/>
        </p:nvSpPr>
        <p:spPr>
          <a:xfrm>
            <a:off x="4799638" y="4323305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2</a:t>
            </a:r>
            <a:endParaRPr lang="en-US" sz="1200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BB74412-416A-4E69-8AD8-4BE6C1C3F512}"/>
              </a:ext>
            </a:extLst>
          </p:cNvPr>
          <p:cNvSpPr/>
          <p:nvPr/>
        </p:nvSpPr>
        <p:spPr>
          <a:xfrm>
            <a:off x="4862771" y="1926363"/>
            <a:ext cx="288131" cy="687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8D93D1-4E5C-4EAE-A095-AE7B25832D9D}"/>
              </a:ext>
            </a:extLst>
          </p:cNvPr>
          <p:cNvSpPr txBox="1"/>
          <p:nvPr/>
        </p:nvSpPr>
        <p:spPr>
          <a:xfrm>
            <a:off x="4733457" y="1879260"/>
            <a:ext cx="527709" cy="15388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400" dirty="0">
                <a:solidFill>
                  <a:schemeClr val="bg1">
                    <a:lumMod val="65000"/>
                  </a:schemeClr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게시글 권리 유지</a:t>
            </a:r>
          </a:p>
        </p:txBody>
      </p:sp>
    </p:spTree>
    <p:extLst>
      <p:ext uri="{BB962C8B-B14F-4D97-AF65-F5344CB8AC3E}">
        <p14:creationId xmlns:p14="http://schemas.microsoft.com/office/powerpoint/2010/main" val="4290652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5"/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solidFill>
            <a:schemeClr val="bg1"/>
          </a:solid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51CAEB87-3F0E-4CF6-BDCD-2DEDCFAF78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00" t="14196" r="16113" b="2500"/>
          <a:stretch/>
        </p:blipFill>
        <p:spPr>
          <a:xfrm>
            <a:off x="1840696" y="1561521"/>
            <a:ext cx="8510608" cy="4898614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(2)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9" name="Shape 7"/>
          <p:cNvSpPr/>
          <p:nvPr/>
        </p:nvSpPr>
        <p:spPr>
          <a:xfrm>
            <a:off x="7317139" y="5933513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317139" y="5933513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692042" y="5906081"/>
            <a:ext cx="2991012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7810914" y="5906081"/>
            <a:ext cx="287214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작성한 게시물 목록을 확인하고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0000F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권리 유지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</a:t>
            </a:r>
            <a:r>
              <a:rPr lang="ko-KR" altLang="en-US" sz="1100" dirty="0">
                <a:solidFill>
                  <a:srgbClr val="0000F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를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클릭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A4D3FE81-0496-4307-B688-B57513E1616E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11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5.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통합사이트 계정 이전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에서 작성한 게시글의 소유권을 통합사이트에서도 유지할 수 있도록 이전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71063797-0458-4736-BC92-6F9AEFBBDD9C}"/>
              </a:ext>
            </a:extLst>
          </p:cNvPr>
          <p:cNvSpPr/>
          <p:nvPr/>
        </p:nvSpPr>
        <p:spPr>
          <a:xfrm>
            <a:off x="6066719" y="6081926"/>
            <a:ext cx="901059" cy="301752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4" name="Shape 11">
            <a:extLst>
              <a:ext uri="{FF2B5EF4-FFF2-40B4-BE49-F238E27FC236}">
                <a16:creationId xmlns:a16="http://schemas.microsoft.com/office/drawing/2014/main" id="{D513AF13-BA51-4DAE-A4E5-F6CF6B19814F}"/>
              </a:ext>
            </a:extLst>
          </p:cNvPr>
          <p:cNvSpPr/>
          <p:nvPr/>
        </p:nvSpPr>
        <p:spPr>
          <a:xfrm>
            <a:off x="946831" y="5515757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27" name="Text 12">
            <a:extLst>
              <a:ext uri="{FF2B5EF4-FFF2-40B4-BE49-F238E27FC236}">
                <a16:creationId xmlns:a16="http://schemas.microsoft.com/office/drawing/2014/main" id="{7BA97E30-26BC-4424-9AB6-92CC5C6E54FC}"/>
              </a:ext>
            </a:extLst>
          </p:cNvPr>
          <p:cNvSpPr txBox="1"/>
          <p:nvPr/>
        </p:nvSpPr>
        <p:spPr>
          <a:xfrm>
            <a:off x="946831" y="5515757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2</a:t>
            </a:r>
            <a:endParaRPr lang="en-US" sz="1200" dirty="0"/>
          </a:p>
        </p:txBody>
      </p:sp>
      <p:sp>
        <p:nvSpPr>
          <p:cNvPr id="28" name="Shape 13">
            <a:extLst>
              <a:ext uri="{FF2B5EF4-FFF2-40B4-BE49-F238E27FC236}">
                <a16:creationId xmlns:a16="http://schemas.microsoft.com/office/drawing/2014/main" id="{4F383DB2-E863-448B-95B7-D4CC06B0E05A}"/>
              </a:ext>
            </a:extLst>
          </p:cNvPr>
          <p:cNvSpPr/>
          <p:nvPr/>
        </p:nvSpPr>
        <p:spPr>
          <a:xfrm>
            <a:off x="1339915" y="5521479"/>
            <a:ext cx="2969623" cy="696591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29" name="Text 14">
            <a:extLst>
              <a:ext uri="{FF2B5EF4-FFF2-40B4-BE49-F238E27FC236}">
                <a16:creationId xmlns:a16="http://schemas.microsoft.com/office/drawing/2014/main" id="{D859F6AB-AD64-4EC3-9289-1AAE042A28EA}"/>
              </a:ext>
            </a:extLst>
          </p:cNvPr>
          <p:cNvSpPr txBox="1"/>
          <p:nvPr/>
        </p:nvSpPr>
        <p:spPr>
          <a:xfrm>
            <a:off x="1440606" y="5459260"/>
            <a:ext cx="2868933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0000F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확인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버튼을 누르면 새 계정으로 </a:t>
            </a:r>
            <a:r>
              <a:rPr lang="ko-KR" altLang="en-US" sz="1100" dirty="0" err="1">
                <a:solidFill>
                  <a:srgbClr val="0000F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게시글에</a:t>
            </a:r>
            <a:r>
              <a:rPr lang="ko-KR" altLang="en-US" sz="1100" dirty="0">
                <a:solidFill>
                  <a:srgbClr val="0000F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대한 권리가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이전 됩니다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A0D91347-D8B4-4D70-9462-887207AAE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831" y="4322860"/>
            <a:ext cx="2868932" cy="973619"/>
          </a:xfrm>
          <a:prstGeom prst="rect">
            <a:avLst/>
          </a:prstGeom>
          <a:ln w="12700">
            <a:solidFill>
              <a:srgbClr val="DEEBF7"/>
            </a:solidFill>
            <a:prstDash val="dash"/>
          </a:ln>
        </p:spPr>
      </p:pic>
    </p:spTree>
    <p:extLst>
      <p:ext uri="{BB962C8B-B14F-4D97-AF65-F5344CB8AC3E}">
        <p14:creationId xmlns:p14="http://schemas.microsoft.com/office/powerpoint/2010/main" val="95058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DC3D8F0D-123E-4A14-9D37-7CA854AD0ADB}"/>
              </a:ext>
            </a:extLst>
          </p:cNvPr>
          <p:cNvGrpSpPr/>
          <p:nvPr/>
        </p:nvGrpSpPr>
        <p:grpSpPr>
          <a:xfrm>
            <a:off x="684953" y="1536191"/>
            <a:ext cx="10822094" cy="4949275"/>
            <a:chOff x="684953" y="1536191"/>
            <a:chExt cx="10822094" cy="4949275"/>
          </a:xfrm>
        </p:grpSpPr>
        <p:sp>
          <p:nvSpPr>
            <p:cNvPr id="7" name="Shape 5"/>
            <p:cNvSpPr/>
            <p:nvPr/>
          </p:nvSpPr>
          <p:spPr>
            <a:xfrm>
              <a:off x="684953" y="1536191"/>
              <a:ext cx="10822094" cy="4949275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C9DEF3"/>
              </a:solidFill>
              <a:prstDash val="dash"/>
            </a:ln>
          </p:spPr>
          <p:txBody>
            <a:bodyPr/>
            <a:lstStyle/>
            <a:p>
              <a:endParaRPr lang="ko-KR" altLang="en-US"/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3E10B961-2F59-4924-AF89-B138134B89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5625" r="25312"/>
            <a:stretch/>
          </p:blipFill>
          <p:spPr>
            <a:xfrm>
              <a:off x="2330614" y="1547478"/>
              <a:ext cx="7872826" cy="1053114"/>
            </a:xfrm>
            <a:prstGeom prst="rect">
              <a:avLst/>
            </a:prstGeom>
          </p:spPr>
        </p:pic>
      </p:grpSp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(2)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혁신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9" name="Shape 7"/>
          <p:cNvSpPr/>
          <p:nvPr/>
        </p:nvSpPr>
        <p:spPr>
          <a:xfrm>
            <a:off x="6996266" y="2724692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6996266" y="2724692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411300" y="2697260"/>
            <a:ext cx="3680372" cy="479110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7530172" y="2761093"/>
            <a:ext cx="356150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계정 이전이 완료 되면 로그인 페이지로 이동하여 다시 로그인 하실 수 있습니다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944766A3-B2C2-420A-92D1-B4135DE0E0AC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12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6.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계정 이전 완료 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71063797-0458-4736-BC92-6F9AEFBBDD9C}"/>
              </a:ext>
            </a:extLst>
          </p:cNvPr>
          <p:cNvSpPr/>
          <p:nvPr/>
        </p:nvSpPr>
        <p:spPr>
          <a:xfrm>
            <a:off x="5311526" y="4492629"/>
            <a:ext cx="1527424" cy="567794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9" name="Shape 11">
            <a:extLst>
              <a:ext uri="{FF2B5EF4-FFF2-40B4-BE49-F238E27FC236}">
                <a16:creationId xmlns:a16="http://schemas.microsoft.com/office/drawing/2014/main" id="{DF4619BD-D2A4-4265-B440-975B03C1B380}"/>
              </a:ext>
            </a:extLst>
          </p:cNvPr>
          <p:cNvSpPr/>
          <p:nvPr/>
        </p:nvSpPr>
        <p:spPr>
          <a:xfrm>
            <a:off x="6996266" y="3357890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0" name="Text 12">
            <a:extLst>
              <a:ext uri="{FF2B5EF4-FFF2-40B4-BE49-F238E27FC236}">
                <a16:creationId xmlns:a16="http://schemas.microsoft.com/office/drawing/2014/main" id="{00DB98CA-D5B8-4F4C-AF76-71A3A427E667}"/>
              </a:ext>
            </a:extLst>
          </p:cNvPr>
          <p:cNvSpPr txBox="1"/>
          <p:nvPr/>
        </p:nvSpPr>
        <p:spPr>
          <a:xfrm>
            <a:off x="6996266" y="3357890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2</a:t>
            </a:r>
            <a:endParaRPr lang="en-US" sz="1200" dirty="0"/>
          </a:p>
        </p:txBody>
      </p:sp>
      <p:sp>
        <p:nvSpPr>
          <p:cNvPr id="31" name="Shape 9">
            <a:extLst>
              <a:ext uri="{FF2B5EF4-FFF2-40B4-BE49-F238E27FC236}">
                <a16:creationId xmlns:a16="http://schemas.microsoft.com/office/drawing/2014/main" id="{66948AF2-C130-4EFD-A440-5B0A00170502}"/>
              </a:ext>
            </a:extLst>
          </p:cNvPr>
          <p:cNvSpPr/>
          <p:nvPr/>
        </p:nvSpPr>
        <p:spPr>
          <a:xfrm>
            <a:off x="7389350" y="3357890"/>
            <a:ext cx="3702322" cy="899519"/>
          </a:xfrm>
          <a:prstGeom prst="roundRect">
            <a:avLst>
              <a:gd name="adj" fmla="val 13521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2" name="Text 14">
            <a:extLst>
              <a:ext uri="{FF2B5EF4-FFF2-40B4-BE49-F238E27FC236}">
                <a16:creationId xmlns:a16="http://schemas.microsoft.com/office/drawing/2014/main" id="{07C587BA-41DD-4853-9712-04BC9BACFEF8}"/>
              </a:ext>
            </a:extLst>
          </p:cNvPr>
          <p:cNvSpPr txBox="1"/>
          <p:nvPr/>
        </p:nvSpPr>
        <p:spPr>
          <a:xfrm>
            <a:off x="7534597" y="3629341"/>
            <a:ext cx="3064383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 요청이 접수 된 상태로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, </a:t>
            </a:r>
          </a:p>
          <a:p>
            <a:pPr marL="0" indent="0">
              <a:buNone/>
            </a:pP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담당자 승인 후 혁신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를 이용하실 수 있으며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b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승인은 업무일 기준 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1~2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일 소요됩니다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b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승인이 완료되면 문자메시지로 알림이 갑니다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65258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(3)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소통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Shape 7"/>
          <p:cNvSpPr/>
          <p:nvPr/>
        </p:nvSpPr>
        <p:spPr>
          <a:xfrm>
            <a:off x="4828799" y="5147124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4828799" y="5147124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243833" y="5119691"/>
            <a:ext cx="3680372" cy="942441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5379639" y="5487486"/>
            <a:ext cx="356150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권한 신청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 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  <a:p>
            <a:pPr marL="0" indent="0">
              <a:buNone/>
            </a:pP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소통 기관 회원의 계정만 가지고 계시는 회원이 혁신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에 글을 작성하시려면 먼저 혁신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권한 신청이 필요합니다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BF4F7015-9EB1-4B84-8299-E1FFAD65B200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13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76848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1.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접속 및 로그인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en-US" altLang="ko-KR" sz="10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(sotong.go.kr)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대문 페이지 ≫ ‘소통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 ≫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클릭 ≫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</a:t>
            </a:r>
            <a:r>
              <a:rPr lang="en-US" altLang="ko-KR" sz="10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0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기관별 관리자</a:t>
            </a:r>
            <a:r>
              <a:rPr lang="en-US" altLang="ko-KR" sz="10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0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또는</a:t>
            </a:r>
            <a:r>
              <a:rPr lang="en-US" altLang="ko-KR" sz="10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0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기관별 사용자 계정</a:t>
            </a:r>
            <a:r>
              <a:rPr lang="en-US" altLang="ko-KR" sz="10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≫ 관리자 페이지로 진입 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71063797-0458-4736-BC92-6F9AEFBBDD9C}"/>
              </a:ext>
            </a:extLst>
          </p:cNvPr>
          <p:cNvSpPr/>
          <p:nvPr/>
        </p:nvSpPr>
        <p:spPr>
          <a:xfrm>
            <a:off x="3668990" y="5119692"/>
            <a:ext cx="987677" cy="26138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C9D02ACD-A544-49A6-937E-059232154FC1}"/>
              </a:ext>
            </a:extLst>
          </p:cNvPr>
          <p:cNvCxnSpPr>
            <a:cxnSpLocks/>
          </p:cNvCxnSpPr>
          <p:nvPr/>
        </p:nvCxnSpPr>
        <p:spPr>
          <a:xfrm>
            <a:off x="5379639" y="5494125"/>
            <a:ext cx="3408761" cy="0"/>
          </a:xfrm>
          <a:prstGeom prst="line">
            <a:avLst/>
          </a:prstGeom>
          <a:ln w="127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09088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01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회원가입 방법 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(3)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기존 소통</a:t>
            </a:r>
            <a:r>
              <a:rPr lang="en-US" altLang="ko-KR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900" b="1" dirty="0">
                <a:solidFill>
                  <a:srgbClr val="FFFF99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기관회원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의 경우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Shape 7"/>
          <p:cNvSpPr/>
          <p:nvPr/>
        </p:nvSpPr>
        <p:spPr>
          <a:xfrm>
            <a:off x="7408673" y="2876223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408673" y="2876223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823707" y="2848790"/>
            <a:ext cx="2382475" cy="356400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7959513" y="2921776"/>
            <a:ext cx="3561500" cy="376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기관사용자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-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24＇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체크해주세요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70CC259F-9285-47B0-A088-AA98100A3580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14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2.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권한 신청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개인정보 화면에서 정보 현행화 및 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권한 신청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71063797-0458-4736-BC92-6F9AEFBBDD9C}"/>
              </a:ext>
            </a:extLst>
          </p:cNvPr>
          <p:cNvSpPr/>
          <p:nvPr/>
        </p:nvSpPr>
        <p:spPr>
          <a:xfrm>
            <a:off x="5627563" y="2848790"/>
            <a:ext cx="895280" cy="26138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99781F2-2BFA-49CE-9746-DBA8A81C58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236" y="4733156"/>
            <a:ext cx="3474765" cy="1098119"/>
          </a:xfrm>
          <a:prstGeom prst="rect">
            <a:avLst/>
          </a:prstGeom>
          <a:ln w="12700">
            <a:solidFill>
              <a:schemeClr val="accent5">
                <a:lumMod val="60000"/>
                <a:lumOff val="40000"/>
              </a:schemeClr>
            </a:solidFill>
            <a:prstDash val="dash"/>
          </a:ln>
        </p:spPr>
      </p:pic>
      <p:sp>
        <p:nvSpPr>
          <p:cNvPr id="25" name="Shape 13">
            <a:extLst>
              <a:ext uri="{FF2B5EF4-FFF2-40B4-BE49-F238E27FC236}">
                <a16:creationId xmlns:a16="http://schemas.microsoft.com/office/drawing/2014/main" id="{AC112B95-8D83-49A0-9EE9-C876BCEEA0ED}"/>
              </a:ext>
            </a:extLst>
          </p:cNvPr>
          <p:cNvSpPr/>
          <p:nvPr/>
        </p:nvSpPr>
        <p:spPr>
          <a:xfrm>
            <a:off x="8639174" y="6001565"/>
            <a:ext cx="600075" cy="376800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7" name="Text 8">
            <a:extLst>
              <a:ext uri="{FF2B5EF4-FFF2-40B4-BE49-F238E27FC236}">
                <a16:creationId xmlns:a16="http://schemas.microsoft.com/office/drawing/2014/main" id="{DD06CA80-3E6D-4856-B1C5-0F2C60759AC3}"/>
              </a:ext>
            </a:extLst>
          </p:cNvPr>
          <p:cNvSpPr txBox="1"/>
          <p:nvPr/>
        </p:nvSpPr>
        <p:spPr>
          <a:xfrm>
            <a:off x="8750428" y="5607033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28" name="Shape 9">
            <a:extLst>
              <a:ext uri="{FF2B5EF4-FFF2-40B4-BE49-F238E27FC236}">
                <a16:creationId xmlns:a16="http://schemas.microsoft.com/office/drawing/2014/main" id="{8D06C8B0-9E22-4AFF-B2E4-AAEE32883C04}"/>
              </a:ext>
            </a:extLst>
          </p:cNvPr>
          <p:cNvSpPr/>
          <p:nvPr/>
        </p:nvSpPr>
        <p:spPr>
          <a:xfrm>
            <a:off x="9165462" y="5579600"/>
            <a:ext cx="2382475" cy="356400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1" name="Shape 7">
            <a:extLst>
              <a:ext uri="{FF2B5EF4-FFF2-40B4-BE49-F238E27FC236}">
                <a16:creationId xmlns:a16="http://schemas.microsoft.com/office/drawing/2014/main" id="{3F6F381E-134F-4459-A001-1FE9CD3B33EE}"/>
              </a:ext>
            </a:extLst>
          </p:cNvPr>
          <p:cNvSpPr/>
          <p:nvPr/>
        </p:nvSpPr>
        <p:spPr>
          <a:xfrm>
            <a:off x="8757411" y="5606924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2" name="Text 8">
            <a:extLst>
              <a:ext uri="{FF2B5EF4-FFF2-40B4-BE49-F238E27FC236}">
                <a16:creationId xmlns:a16="http://schemas.microsoft.com/office/drawing/2014/main" id="{B4838715-5951-4ECC-87FA-F4F50A093EB0}"/>
              </a:ext>
            </a:extLst>
          </p:cNvPr>
          <p:cNvSpPr txBox="1"/>
          <p:nvPr/>
        </p:nvSpPr>
        <p:spPr>
          <a:xfrm>
            <a:off x="8764394" y="5621003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3" name="Text 10">
            <a:extLst>
              <a:ext uri="{FF2B5EF4-FFF2-40B4-BE49-F238E27FC236}">
                <a16:creationId xmlns:a16="http://schemas.microsoft.com/office/drawing/2014/main" id="{AD874737-A936-4B2B-AFA1-7592FF712CA8}"/>
              </a:ext>
            </a:extLst>
          </p:cNvPr>
          <p:cNvSpPr txBox="1"/>
          <p:nvPr/>
        </p:nvSpPr>
        <p:spPr>
          <a:xfrm>
            <a:off x="9257596" y="5570359"/>
            <a:ext cx="2162686" cy="376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개인정보 현행화 후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, 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적용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9" name="Shape 11">
            <a:extLst>
              <a:ext uri="{FF2B5EF4-FFF2-40B4-BE49-F238E27FC236}">
                <a16:creationId xmlns:a16="http://schemas.microsoft.com/office/drawing/2014/main" id="{A0917810-AC5E-48AA-80F2-C34904ACF2D1}"/>
              </a:ext>
            </a:extLst>
          </p:cNvPr>
          <p:cNvSpPr/>
          <p:nvPr/>
        </p:nvSpPr>
        <p:spPr>
          <a:xfrm>
            <a:off x="1163089" y="3679319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0" name="Text 12">
            <a:extLst>
              <a:ext uri="{FF2B5EF4-FFF2-40B4-BE49-F238E27FC236}">
                <a16:creationId xmlns:a16="http://schemas.microsoft.com/office/drawing/2014/main" id="{7B8A90C0-128D-4812-A068-E1429BB22A5D}"/>
              </a:ext>
            </a:extLst>
          </p:cNvPr>
          <p:cNvSpPr txBox="1"/>
          <p:nvPr/>
        </p:nvSpPr>
        <p:spPr>
          <a:xfrm>
            <a:off x="1163089" y="3679319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3</a:t>
            </a:r>
            <a:endParaRPr lang="en-US" sz="1200" dirty="0"/>
          </a:p>
        </p:txBody>
      </p:sp>
      <p:sp>
        <p:nvSpPr>
          <p:cNvPr id="34" name="Shape 9">
            <a:extLst>
              <a:ext uri="{FF2B5EF4-FFF2-40B4-BE49-F238E27FC236}">
                <a16:creationId xmlns:a16="http://schemas.microsoft.com/office/drawing/2014/main" id="{7257E116-E697-4581-85D5-22371EC26D24}"/>
              </a:ext>
            </a:extLst>
          </p:cNvPr>
          <p:cNvSpPr/>
          <p:nvPr/>
        </p:nvSpPr>
        <p:spPr>
          <a:xfrm>
            <a:off x="1556173" y="3679319"/>
            <a:ext cx="2969624" cy="899519"/>
          </a:xfrm>
          <a:prstGeom prst="roundRect">
            <a:avLst>
              <a:gd name="adj" fmla="val 13521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5" name="Text 14">
            <a:extLst>
              <a:ext uri="{FF2B5EF4-FFF2-40B4-BE49-F238E27FC236}">
                <a16:creationId xmlns:a16="http://schemas.microsoft.com/office/drawing/2014/main" id="{34D0CF80-D35F-46ED-885E-AC943E335CE7}"/>
              </a:ext>
            </a:extLst>
          </p:cNvPr>
          <p:cNvSpPr txBox="1"/>
          <p:nvPr/>
        </p:nvSpPr>
        <p:spPr>
          <a:xfrm>
            <a:off x="1701420" y="3950770"/>
            <a:ext cx="3064383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개인정보가 수정되면 승인 요청이 접수됩니다 </a:t>
            </a:r>
            <a:b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담당자 승인 후 혁신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를 이용하실 수 있으며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b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승인은 업무일 기준 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1~2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일 소요됩니다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  <a:b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승인이 완료되면 문자메시지로 알림이 갑니다</a:t>
            </a:r>
            <a:r>
              <a:rPr lang="en-US" altLang="ko-KR" sz="1100" dirty="0"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64571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02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사례 아카이브 게시용 우수사례 제출 방법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Shape 7"/>
          <p:cNvSpPr/>
          <p:nvPr/>
        </p:nvSpPr>
        <p:spPr>
          <a:xfrm>
            <a:off x="8294163" y="2242411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8294163" y="2242411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8709197" y="2214977"/>
            <a:ext cx="2523022" cy="852073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8768803" y="2475528"/>
            <a:ext cx="2576698" cy="50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신규회원 가입 또는 통합사이트 계정 이전을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완료한 이후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참고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01),</a:t>
            </a:r>
          </a:p>
          <a:p>
            <a:pPr marL="0" indent="0">
              <a:buNone/>
            </a:pP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버튼 클릭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BD7C9B62-C8C2-4650-978F-6A4F794812D0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15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1.</a:t>
            </a:r>
            <a:r>
              <a:rPr lang="ko-KR" alt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접속 </a:t>
            </a:r>
            <a:r>
              <a:rPr lang="en-US" altLang="ko-KR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· </a:t>
            </a:r>
            <a:r>
              <a:rPr lang="ko-KR" alt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  </a:t>
            </a:r>
            <a:r>
              <a:rPr lang="en-US" altLang="ko-KR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</a:t>
            </a: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소통혁신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24(sotong.go.kr)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대문 페이지 ≫ ‘혁신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 ≫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클릭 ≫ </a:t>
            </a:r>
            <a:r>
              <a:rPr lang="en-US" altLang="ko-KR" sz="125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25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정부 통합로그인</a:t>
            </a:r>
            <a:r>
              <a:rPr lang="en-US" altLang="ko-KR" sz="125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로그인 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71063797-0458-4736-BC92-6F9AEFBBDD9C}"/>
              </a:ext>
            </a:extLst>
          </p:cNvPr>
          <p:cNvSpPr/>
          <p:nvPr/>
        </p:nvSpPr>
        <p:spPr>
          <a:xfrm>
            <a:off x="8968033" y="1823689"/>
            <a:ext cx="573131" cy="26138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8710E3A8-C572-45D1-AB93-03F790A9E6C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453" t="1572" r="39193" b="63027"/>
          <a:stretch/>
        </p:blipFill>
        <p:spPr>
          <a:xfrm>
            <a:off x="846499" y="2727528"/>
            <a:ext cx="4009697" cy="3454197"/>
          </a:xfrm>
          <a:prstGeom prst="rect">
            <a:avLst/>
          </a:prstGeom>
          <a:ln w="12700">
            <a:solidFill>
              <a:srgbClr val="DEEBF7"/>
            </a:solidFill>
            <a:prstDash val="dash"/>
          </a:ln>
        </p:spPr>
      </p:pic>
      <p:sp>
        <p:nvSpPr>
          <p:cNvPr id="15" name="Shape 13">
            <a:extLst>
              <a:ext uri="{FF2B5EF4-FFF2-40B4-BE49-F238E27FC236}">
                <a16:creationId xmlns:a16="http://schemas.microsoft.com/office/drawing/2014/main" id="{5338AC80-BD09-451A-8948-AA51EAD4C6DB}"/>
              </a:ext>
            </a:extLst>
          </p:cNvPr>
          <p:cNvSpPr/>
          <p:nvPr/>
        </p:nvSpPr>
        <p:spPr>
          <a:xfrm>
            <a:off x="1074581" y="4454625"/>
            <a:ext cx="3435771" cy="1612799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19" name="Shape 7">
            <a:extLst>
              <a:ext uri="{FF2B5EF4-FFF2-40B4-BE49-F238E27FC236}">
                <a16:creationId xmlns:a16="http://schemas.microsoft.com/office/drawing/2014/main" id="{3F7BF203-9B26-42B7-86E4-CAD905441FA4}"/>
              </a:ext>
            </a:extLst>
          </p:cNvPr>
          <p:cNvSpPr/>
          <p:nvPr/>
        </p:nvSpPr>
        <p:spPr>
          <a:xfrm>
            <a:off x="4602708" y="4482058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20" name="Text 8">
            <a:extLst>
              <a:ext uri="{FF2B5EF4-FFF2-40B4-BE49-F238E27FC236}">
                <a16:creationId xmlns:a16="http://schemas.microsoft.com/office/drawing/2014/main" id="{4CED5F4A-B0F3-4037-A7D0-5D3FD2A45623}"/>
              </a:ext>
            </a:extLst>
          </p:cNvPr>
          <p:cNvSpPr txBox="1"/>
          <p:nvPr/>
        </p:nvSpPr>
        <p:spPr>
          <a:xfrm>
            <a:off x="4602708" y="4482058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2</a:t>
            </a:r>
            <a:endParaRPr lang="en-US" sz="1200" dirty="0"/>
          </a:p>
        </p:txBody>
      </p:sp>
      <p:sp>
        <p:nvSpPr>
          <p:cNvPr id="24" name="Shape 9">
            <a:extLst>
              <a:ext uri="{FF2B5EF4-FFF2-40B4-BE49-F238E27FC236}">
                <a16:creationId xmlns:a16="http://schemas.microsoft.com/office/drawing/2014/main" id="{1913FDB6-594D-4AD6-B147-7243C006F411}"/>
              </a:ext>
            </a:extLst>
          </p:cNvPr>
          <p:cNvSpPr/>
          <p:nvPr/>
        </p:nvSpPr>
        <p:spPr>
          <a:xfrm>
            <a:off x="5017742" y="4454625"/>
            <a:ext cx="2088547" cy="356400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25" name="Text 10">
            <a:extLst>
              <a:ext uri="{FF2B5EF4-FFF2-40B4-BE49-F238E27FC236}">
                <a16:creationId xmlns:a16="http://schemas.microsoft.com/office/drawing/2014/main" id="{761C6983-7E64-49BC-AD87-EE4862BBBD23}"/>
              </a:ext>
            </a:extLst>
          </p:cNvPr>
          <p:cNvSpPr txBox="1"/>
          <p:nvPr/>
        </p:nvSpPr>
        <p:spPr>
          <a:xfrm>
            <a:off x="5105923" y="4527611"/>
            <a:ext cx="3561500" cy="376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정부 통합로그인</a:t>
            </a:r>
            <a:r>
              <a:rPr lang="en-US" altLang="ko-KR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’</a:t>
            </a:r>
            <a:r>
              <a:rPr lang="ko-KR" altLang="en-US" sz="1100" dirty="0">
                <a:solidFill>
                  <a:srgbClr val="FF0000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방식으로 로그인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4982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7" name="Shape 5"/>
          <p:cNvSpPr/>
          <p:nvPr/>
        </p:nvSpPr>
        <p:spPr>
          <a:xfrm>
            <a:off x="684954" y="1545336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Shape 7"/>
          <p:cNvSpPr/>
          <p:nvPr/>
        </p:nvSpPr>
        <p:spPr>
          <a:xfrm>
            <a:off x="7505702" y="2129463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505702" y="2129463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920737" y="2102030"/>
            <a:ext cx="1268984" cy="356400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8056542" y="2175016"/>
            <a:ext cx="3561500" cy="376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마이페이지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</a:t>
            </a:r>
            <a:b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</a:b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A337C4B6-7E74-4B19-85D5-EF55D8D343D3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16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2. </a:t>
            </a:r>
            <a:r>
              <a:rPr lang="ko-KR" alt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우수사례 작성 준비 </a:t>
            </a:r>
            <a:r>
              <a:rPr lang="en-US" altLang="ko-KR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마이페이지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≫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우수사례 제출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메뉴 클릭 ≫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등록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71063797-0458-4736-BC92-6F9AEFBBDD9C}"/>
              </a:ext>
            </a:extLst>
          </p:cNvPr>
          <p:cNvSpPr/>
          <p:nvPr/>
        </p:nvSpPr>
        <p:spPr>
          <a:xfrm>
            <a:off x="3617118" y="4892971"/>
            <a:ext cx="1314451" cy="23126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5" name="Shape 13">
            <a:extLst>
              <a:ext uri="{FF2B5EF4-FFF2-40B4-BE49-F238E27FC236}">
                <a16:creationId xmlns:a16="http://schemas.microsoft.com/office/drawing/2014/main" id="{5AA110CB-0352-49A1-81FF-ABBD1148107A}"/>
              </a:ext>
            </a:extLst>
          </p:cNvPr>
          <p:cNvSpPr/>
          <p:nvPr/>
        </p:nvSpPr>
        <p:spPr>
          <a:xfrm>
            <a:off x="6879499" y="1870764"/>
            <a:ext cx="474616" cy="23126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31" name="Shape 7">
            <a:extLst>
              <a:ext uri="{FF2B5EF4-FFF2-40B4-BE49-F238E27FC236}">
                <a16:creationId xmlns:a16="http://schemas.microsoft.com/office/drawing/2014/main" id="{9891D94D-AA8C-4BB5-B0E2-B37E2AA9953E}"/>
              </a:ext>
            </a:extLst>
          </p:cNvPr>
          <p:cNvSpPr/>
          <p:nvPr/>
        </p:nvSpPr>
        <p:spPr>
          <a:xfrm>
            <a:off x="2982356" y="5227731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2" name="Text 8">
            <a:extLst>
              <a:ext uri="{FF2B5EF4-FFF2-40B4-BE49-F238E27FC236}">
                <a16:creationId xmlns:a16="http://schemas.microsoft.com/office/drawing/2014/main" id="{4F6BF243-5732-42F8-99E7-890EFDB355DF}"/>
              </a:ext>
            </a:extLst>
          </p:cNvPr>
          <p:cNvSpPr txBox="1"/>
          <p:nvPr/>
        </p:nvSpPr>
        <p:spPr>
          <a:xfrm>
            <a:off x="2982356" y="5227731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2</a:t>
            </a:r>
            <a:endParaRPr lang="en-US" sz="1200" dirty="0"/>
          </a:p>
        </p:txBody>
      </p:sp>
      <p:sp>
        <p:nvSpPr>
          <p:cNvPr id="33" name="Shape 9">
            <a:extLst>
              <a:ext uri="{FF2B5EF4-FFF2-40B4-BE49-F238E27FC236}">
                <a16:creationId xmlns:a16="http://schemas.microsoft.com/office/drawing/2014/main" id="{EF5A632F-8862-4C33-8028-C36B772F8CFE}"/>
              </a:ext>
            </a:extLst>
          </p:cNvPr>
          <p:cNvSpPr/>
          <p:nvPr/>
        </p:nvSpPr>
        <p:spPr>
          <a:xfrm>
            <a:off x="3357259" y="5200299"/>
            <a:ext cx="1824341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4" name="Text 10">
            <a:extLst>
              <a:ext uri="{FF2B5EF4-FFF2-40B4-BE49-F238E27FC236}">
                <a16:creationId xmlns:a16="http://schemas.microsoft.com/office/drawing/2014/main" id="{FD147190-82C1-4940-9691-A47343C3DC11}"/>
              </a:ext>
            </a:extLst>
          </p:cNvPr>
          <p:cNvSpPr txBox="1"/>
          <p:nvPr/>
        </p:nvSpPr>
        <p:spPr>
          <a:xfrm>
            <a:off x="3476131" y="5200299"/>
            <a:ext cx="1705469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우수사례 제출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5" name="Shape 7">
            <a:extLst>
              <a:ext uri="{FF2B5EF4-FFF2-40B4-BE49-F238E27FC236}">
                <a16:creationId xmlns:a16="http://schemas.microsoft.com/office/drawing/2014/main" id="{1ACE4894-1A60-4D04-AD1A-142C5EB17AED}"/>
              </a:ext>
            </a:extLst>
          </p:cNvPr>
          <p:cNvSpPr/>
          <p:nvPr/>
        </p:nvSpPr>
        <p:spPr>
          <a:xfrm>
            <a:off x="5795406" y="6008794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36" name="Text 8">
            <a:extLst>
              <a:ext uri="{FF2B5EF4-FFF2-40B4-BE49-F238E27FC236}">
                <a16:creationId xmlns:a16="http://schemas.microsoft.com/office/drawing/2014/main" id="{2245E5E0-B39B-4E4E-A952-0DE41113E06C}"/>
              </a:ext>
            </a:extLst>
          </p:cNvPr>
          <p:cNvSpPr txBox="1"/>
          <p:nvPr/>
        </p:nvSpPr>
        <p:spPr>
          <a:xfrm>
            <a:off x="5795406" y="6008794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3</a:t>
            </a:r>
            <a:endParaRPr lang="en-US" sz="1200" dirty="0"/>
          </a:p>
        </p:txBody>
      </p:sp>
      <p:sp>
        <p:nvSpPr>
          <p:cNvPr id="37" name="Shape 9">
            <a:extLst>
              <a:ext uri="{FF2B5EF4-FFF2-40B4-BE49-F238E27FC236}">
                <a16:creationId xmlns:a16="http://schemas.microsoft.com/office/drawing/2014/main" id="{33D667D4-9E12-4747-ACEA-B3E571088D44}"/>
              </a:ext>
            </a:extLst>
          </p:cNvPr>
          <p:cNvSpPr/>
          <p:nvPr/>
        </p:nvSpPr>
        <p:spPr>
          <a:xfrm>
            <a:off x="6170309" y="5981362"/>
            <a:ext cx="1106791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8" name="Text 10">
            <a:extLst>
              <a:ext uri="{FF2B5EF4-FFF2-40B4-BE49-F238E27FC236}">
                <a16:creationId xmlns:a16="http://schemas.microsoft.com/office/drawing/2014/main" id="{1C20228E-557C-4AFF-9AB2-390480B33617}"/>
              </a:ext>
            </a:extLst>
          </p:cNvPr>
          <p:cNvSpPr txBox="1"/>
          <p:nvPr/>
        </p:nvSpPr>
        <p:spPr>
          <a:xfrm>
            <a:off x="6289181" y="5981362"/>
            <a:ext cx="987919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등록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버튼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클릭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39" name="Shape 13">
            <a:extLst>
              <a:ext uri="{FF2B5EF4-FFF2-40B4-BE49-F238E27FC236}">
                <a16:creationId xmlns:a16="http://schemas.microsoft.com/office/drawing/2014/main" id="{B6AD46DC-A7D2-4163-BDF4-A5D6ADB57FAB}"/>
              </a:ext>
            </a:extLst>
          </p:cNvPr>
          <p:cNvSpPr/>
          <p:nvPr/>
        </p:nvSpPr>
        <p:spPr>
          <a:xfrm>
            <a:off x="5053406" y="6172202"/>
            <a:ext cx="616718" cy="268310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41" name="Text 1">
            <a:extLst>
              <a:ext uri="{FF2B5EF4-FFF2-40B4-BE49-F238E27FC236}">
                <a16:creationId xmlns:a16="http://schemas.microsoft.com/office/drawing/2014/main" id="{0187F3B1-92D6-4955-83C6-A1D15EE81407}"/>
              </a:ext>
            </a:extLst>
          </p:cNvPr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02</a:t>
            </a:r>
            <a:endParaRPr lang="en-US" sz="1500" dirty="0"/>
          </a:p>
        </p:txBody>
      </p:sp>
      <p:sp>
        <p:nvSpPr>
          <p:cNvPr id="42" name="Text 2">
            <a:extLst>
              <a:ext uri="{FF2B5EF4-FFF2-40B4-BE49-F238E27FC236}">
                <a16:creationId xmlns:a16="http://schemas.microsoft.com/office/drawing/2014/main" id="{63336469-6C07-4797-8F82-A07760FDE8CD}"/>
              </a:ext>
            </a:extLst>
          </p:cNvPr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사례 아카이브 게시용 우수사례 제출 방법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21758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7" name="Shape 5"/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816E089E-DBD2-417E-8DA6-B6F1367E279B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17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58E831-33F8-43D2-AAD7-96DA6262843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3. </a:t>
            </a:r>
            <a:r>
              <a:rPr lang="ko-KR" alt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우수사례 작성 </a:t>
            </a:r>
            <a:r>
              <a:rPr lang="en-US" altLang="ko-KR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 </a:t>
            </a:r>
            <a:r>
              <a:rPr lang="ko-KR" altLang="en-US" sz="1250" dirty="0" err="1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웹서식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기반 양식에 사례 내용 온라인상 입력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기본정보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 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6" name="Shape 13">
            <a:extLst>
              <a:ext uri="{FF2B5EF4-FFF2-40B4-BE49-F238E27FC236}">
                <a16:creationId xmlns:a16="http://schemas.microsoft.com/office/drawing/2014/main" id="{71063797-0458-4736-BC92-6F9AEFBBDD9C}"/>
              </a:ext>
            </a:extLst>
          </p:cNvPr>
          <p:cNvSpPr/>
          <p:nvPr/>
        </p:nvSpPr>
        <p:spPr>
          <a:xfrm>
            <a:off x="3789237" y="3979854"/>
            <a:ext cx="1645305" cy="26138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7" name="Shape 13">
            <a:extLst>
              <a:ext uri="{FF2B5EF4-FFF2-40B4-BE49-F238E27FC236}">
                <a16:creationId xmlns:a16="http://schemas.microsoft.com/office/drawing/2014/main" id="{A0476433-1786-4BD5-BE58-3DAC2E668868}"/>
              </a:ext>
            </a:extLst>
          </p:cNvPr>
          <p:cNvSpPr/>
          <p:nvPr/>
        </p:nvSpPr>
        <p:spPr>
          <a:xfrm>
            <a:off x="3132012" y="4286250"/>
            <a:ext cx="5850063" cy="219921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8" name="Shape 7">
            <a:extLst>
              <a:ext uri="{FF2B5EF4-FFF2-40B4-BE49-F238E27FC236}">
                <a16:creationId xmlns:a16="http://schemas.microsoft.com/office/drawing/2014/main" id="{8CB91695-E82E-4455-B1C8-7D77D01F4194}"/>
              </a:ext>
            </a:extLst>
          </p:cNvPr>
          <p:cNvSpPr/>
          <p:nvPr/>
        </p:nvSpPr>
        <p:spPr>
          <a:xfrm>
            <a:off x="7994340" y="4694344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29" name="Text 8">
            <a:extLst>
              <a:ext uri="{FF2B5EF4-FFF2-40B4-BE49-F238E27FC236}">
                <a16:creationId xmlns:a16="http://schemas.microsoft.com/office/drawing/2014/main" id="{9A92AA9E-2294-4931-9EC1-712F4698797B}"/>
              </a:ext>
            </a:extLst>
          </p:cNvPr>
          <p:cNvSpPr txBox="1"/>
          <p:nvPr/>
        </p:nvSpPr>
        <p:spPr>
          <a:xfrm>
            <a:off x="7994340" y="4694344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1</a:t>
            </a:r>
            <a:endParaRPr lang="en-US" sz="1200" dirty="0"/>
          </a:p>
        </p:txBody>
      </p:sp>
      <p:sp>
        <p:nvSpPr>
          <p:cNvPr id="30" name="Shape 9">
            <a:extLst>
              <a:ext uri="{FF2B5EF4-FFF2-40B4-BE49-F238E27FC236}">
                <a16:creationId xmlns:a16="http://schemas.microsoft.com/office/drawing/2014/main" id="{AFAFCD1E-1649-4B00-8940-EAD896A3BB9B}"/>
              </a:ext>
            </a:extLst>
          </p:cNvPr>
          <p:cNvSpPr/>
          <p:nvPr/>
        </p:nvSpPr>
        <p:spPr>
          <a:xfrm>
            <a:off x="8369243" y="4666912"/>
            <a:ext cx="1793932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31" name="Text 10">
            <a:extLst>
              <a:ext uri="{FF2B5EF4-FFF2-40B4-BE49-F238E27FC236}">
                <a16:creationId xmlns:a16="http://schemas.microsoft.com/office/drawing/2014/main" id="{39E2A1F8-F3A8-41AB-8C76-AA7A0BB4211C}"/>
              </a:ext>
            </a:extLst>
          </p:cNvPr>
          <p:cNvSpPr txBox="1"/>
          <p:nvPr/>
        </p:nvSpPr>
        <p:spPr>
          <a:xfrm>
            <a:off x="8488115" y="4666912"/>
            <a:ext cx="175126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항목 작성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입력 또는 선택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</a:p>
        </p:txBody>
      </p:sp>
      <p:sp>
        <p:nvSpPr>
          <p:cNvPr id="32" name="Text 1">
            <a:extLst>
              <a:ext uri="{FF2B5EF4-FFF2-40B4-BE49-F238E27FC236}">
                <a16:creationId xmlns:a16="http://schemas.microsoft.com/office/drawing/2014/main" id="{1F10A426-B2D4-4660-80DA-5592B38FCC8A}"/>
              </a:ext>
            </a:extLst>
          </p:cNvPr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02</a:t>
            </a:r>
            <a:endParaRPr lang="en-US" sz="1500" dirty="0"/>
          </a:p>
        </p:txBody>
      </p:sp>
      <p:sp>
        <p:nvSpPr>
          <p:cNvPr id="33" name="Text 2">
            <a:extLst>
              <a:ext uri="{FF2B5EF4-FFF2-40B4-BE49-F238E27FC236}">
                <a16:creationId xmlns:a16="http://schemas.microsoft.com/office/drawing/2014/main" id="{75E819F6-FC04-44C7-91D3-3BB2EB3C44DF}"/>
              </a:ext>
            </a:extLst>
          </p:cNvPr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사례 아카이브 게시용 우수사례 제출 방법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26191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7" name="Shape 5"/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1C6E9B63-2774-4759-AFD5-C9D763C577F1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18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5" name="Shape 13">
            <a:extLst>
              <a:ext uri="{FF2B5EF4-FFF2-40B4-BE49-F238E27FC236}">
                <a16:creationId xmlns:a16="http://schemas.microsoft.com/office/drawing/2014/main" id="{6C93DD03-10EC-4FA4-B457-8D6F054FB877}"/>
              </a:ext>
            </a:extLst>
          </p:cNvPr>
          <p:cNvSpPr/>
          <p:nvPr/>
        </p:nvSpPr>
        <p:spPr>
          <a:xfrm>
            <a:off x="6713412" y="3972986"/>
            <a:ext cx="1645305" cy="26138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7" name="Shape 13">
            <a:extLst>
              <a:ext uri="{FF2B5EF4-FFF2-40B4-BE49-F238E27FC236}">
                <a16:creationId xmlns:a16="http://schemas.microsoft.com/office/drawing/2014/main" id="{AD4D7080-79E6-4F60-A6DD-EF3C7F5E5BED}"/>
              </a:ext>
            </a:extLst>
          </p:cNvPr>
          <p:cNvSpPr/>
          <p:nvPr/>
        </p:nvSpPr>
        <p:spPr>
          <a:xfrm>
            <a:off x="3132012" y="4292600"/>
            <a:ext cx="5850063" cy="219286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39" name="Shape 7">
            <a:extLst>
              <a:ext uri="{FF2B5EF4-FFF2-40B4-BE49-F238E27FC236}">
                <a16:creationId xmlns:a16="http://schemas.microsoft.com/office/drawing/2014/main" id="{EC3E051D-03EF-465C-927F-C13DF75D8D81}"/>
              </a:ext>
            </a:extLst>
          </p:cNvPr>
          <p:cNvSpPr/>
          <p:nvPr/>
        </p:nvSpPr>
        <p:spPr>
          <a:xfrm>
            <a:off x="8411915" y="4919051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40" name="Text 8">
            <a:extLst>
              <a:ext uri="{FF2B5EF4-FFF2-40B4-BE49-F238E27FC236}">
                <a16:creationId xmlns:a16="http://schemas.microsoft.com/office/drawing/2014/main" id="{271111E6-BFFB-45D1-995F-E9CBB35EEBED}"/>
              </a:ext>
            </a:extLst>
          </p:cNvPr>
          <p:cNvSpPr txBox="1"/>
          <p:nvPr/>
        </p:nvSpPr>
        <p:spPr>
          <a:xfrm>
            <a:off x="8411915" y="4919051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2</a:t>
            </a:r>
            <a:endParaRPr lang="en-US" sz="1200" dirty="0"/>
          </a:p>
        </p:txBody>
      </p:sp>
      <p:sp>
        <p:nvSpPr>
          <p:cNvPr id="43" name="Shape 7">
            <a:extLst>
              <a:ext uri="{FF2B5EF4-FFF2-40B4-BE49-F238E27FC236}">
                <a16:creationId xmlns:a16="http://schemas.microsoft.com/office/drawing/2014/main" id="{36C1E22F-A758-4BD0-8728-DDE08A622E99}"/>
              </a:ext>
            </a:extLst>
          </p:cNvPr>
          <p:cNvSpPr/>
          <p:nvPr/>
        </p:nvSpPr>
        <p:spPr>
          <a:xfrm>
            <a:off x="8411915" y="3842974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44" name="Text 8">
            <a:extLst>
              <a:ext uri="{FF2B5EF4-FFF2-40B4-BE49-F238E27FC236}">
                <a16:creationId xmlns:a16="http://schemas.microsoft.com/office/drawing/2014/main" id="{D23D7B4C-EFE1-40EA-8FA9-0EB4D35C5377}"/>
              </a:ext>
            </a:extLst>
          </p:cNvPr>
          <p:cNvSpPr txBox="1"/>
          <p:nvPr/>
        </p:nvSpPr>
        <p:spPr>
          <a:xfrm>
            <a:off x="8411915" y="3842974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1</a:t>
            </a:r>
            <a:endParaRPr lang="en-US" sz="1200" dirty="0"/>
          </a:p>
        </p:txBody>
      </p:sp>
      <p:sp>
        <p:nvSpPr>
          <p:cNvPr id="45" name="Shape 9">
            <a:extLst>
              <a:ext uri="{FF2B5EF4-FFF2-40B4-BE49-F238E27FC236}">
                <a16:creationId xmlns:a16="http://schemas.microsoft.com/office/drawing/2014/main" id="{234FA598-2EF1-4736-A48F-7B8B7B62E807}"/>
              </a:ext>
            </a:extLst>
          </p:cNvPr>
          <p:cNvSpPr/>
          <p:nvPr/>
        </p:nvSpPr>
        <p:spPr>
          <a:xfrm>
            <a:off x="8786818" y="3815542"/>
            <a:ext cx="1422457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46" name="Text 10">
            <a:extLst>
              <a:ext uri="{FF2B5EF4-FFF2-40B4-BE49-F238E27FC236}">
                <a16:creationId xmlns:a16="http://schemas.microsoft.com/office/drawing/2014/main" id="{93250619-F70D-428A-99B1-D802BC7E1121}"/>
              </a:ext>
            </a:extLst>
          </p:cNvPr>
          <p:cNvSpPr txBox="1"/>
          <p:nvPr/>
        </p:nvSpPr>
        <p:spPr>
          <a:xfrm>
            <a:off x="8905690" y="3815542"/>
            <a:ext cx="123691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부가정보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’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탭 클릭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47" name="Text 1">
            <a:extLst>
              <a:ext uri="{FF2B5EF4-FFF2-40B4-BE49-F238E27FC236}">
                <a16:creationId xmlns:a16="http://schemas.microsoft.com/office/drawing/2014/main" id="{457BAD0B-B6EB-45F5-899B-88F8A00C797D}"/>
              </a:ext>
            </a:extLst>
          </p:cNvPr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02</a:t>
            </a:r>
            <a:endParaRPr lang="en-US" sz="1500" dirty="0"/>
          </a:p>
        </p:txBody>
      </p:sp>
      <p:sp>
        <p:nvSpPr>
          <p:cNvPr id="48" name="Text 2">
            <a:extLst>
              <a:ext uri="{FF2B5EF4-FFF2-40B4-BE49-F238E27FC236}">
                <a16:creationId xmlns:a16="http://schemas.microsoft.com/office/drawing/2014/main" id="{D25485A3-1BA5-4EB4-82A0-2442808ACD8C}"/>
              </a:ext>
            </a:extLst>
          </p:cNvPr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사례 아카이브 게시용 우수사례 제출 방법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50" name="Text 4">
            <a:extLst>
              <a:ext uri="{FF2B5EF4-FFF2-40B4-BE49-F238E27FC236}">
                <a16:creationId xmlns:a16="http://schemas.microsoft.com/office/drawing/2014/main" id="{BF2DFCB9-C1B5-4D91-A9B9-1559A624C24C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3. </a:t>
            </a:r>
            <a:r>
              <a:rPr lang="ko-KR" alt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우수사례 작성 </a:t>
            </a:r>
            <a:r>
              <a:rPr lang="en-US" altLang="ko-KR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 </a:t>
            </a:r>
            <a:r>
              <a:rPr lang="ko-KR" altLang="en-US" sz="1250" dirty="0" err="1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웹서식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기반 양식에 사례 내용 온라인상 입력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부가정보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  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19" name="Shape 9">
            <a:extLst>
              <a:ext uri="{FF2B5EF4-FFF2-40B4-BE49-F238E27FC236}">
                <a16:creationId xmlns:a16="http://schemas.microsoft.com/office/drawing/2014/main" id="{4D31DF68-8061-46C9-9CDD-14F555D33C03}"/>
              </a:ext>
            </a:extLst>
          </p:cNvPr>
          <p:cNvSpPr/>
          <p:nvPr/>
        </p:nvSpPr>
        <p:spPr>
          <a:xfrm>
            <a:off x="8786818" y="4874341"/>
            <a:ext cx="1793932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20" name="Text 10">
            <a:extLst>
              <a:ext uri="{FF2B5EF4-FFF2-40B4-BE49-F238E27FC236}">
                <a16:creationId xmlns:a16="http://schemas.microsoft.com/office/drawing/2014/main" id="{B0E19614-E6AB-402B-839D-D93E06666106}"/>
              </a:ext>
            </a:extLst>
          </p:cNvPr>
          <p:cNvSpPr txBox="1"/>
          <p:nvPr/>
        </p:nvSpPr>
        <p:spPr>
          <a:xfrm>
            <a:off x="8905690" y="4874341"/>
            <a:ext cx="175126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항목 작성 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(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입력 또는 선택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64936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7" name="Shape 5"/>
          <p:cNvSpPr/>
          <p:nvPr/>
        </p:nvSpPr>
        <p:spPr>
          <a:xfrm>
            <a:off x="684953" y="1536191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174E994A-2790-4148-AA3C-0BD6B4568347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19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7" name="Shape 13">
            <a:extLst>
              <a:ext uri="{FF2B5EF4-FFF2-40B4-BE49-F238E27FC236}">
                <a16:creationId xmlns:a16="http://schemas.microsoft.com/office/drawing/2014/main" id="{AD4D7080-79E6-4F60-A6DD-EF3C7F5E5BED}"/>
              </a:ext>
            </a:extLst>
          </p:cNvPr>
          <p:cNvSpPr/>
          <p:nvPr/>
        </p:nvSpPr>
        <p:spPr>
          <a:xfrm>
            <a:off x="5781675" y="6070143"/>
            <a:ext cx="695325" cy="35661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74429D31-9D37-40EF-956B-C1C10041465D}"/>
              </a:ext>
            </a:extLst>
          </p:cNvPr>
          <p:cNvGrpSpPr/>
          <p:nvPr/>
        </p:nvGrpSpPr>
        <p:grpSpPr>
          <a:xfrm>
            <a:off x="5965275" y="5875286"/>
            <a:ext cx="301752" cy="301752"/>
            <a:chOff x="7299652" y="5991054"/>
            <a:chExt cx="301752" cy="301752"/>
          </a:xfrm>
        </p:grpSpPr>
        <p:sp>
          <p:nvSpPr>
            <p:cNvPr id="39" name="Shape 7">
              <a:extLst>
                <a:ext uri="{FF2B5EF4-FFF2-40B4-BE49-F238E27FC236}">
                  <a16:creationId xmlns:a16="http://schemas.microsoft.com/office/drawing/2014/main" id="{EC3E051D-03EF-465C-927F-C13DF75D8D81}"/>
                </a:ext>
              </a:extLst>
            </p:cNvPr>
            <p:cNvSpPr/>
            <p:nvPr/>
          </p:nvSpPr>
          <p:spPr>
            <a:xfrm>
              <a:off x="7299652" y="5991054"/>
              <a:ext cx="301752" cy="301752"/>
            </a:xfrm>
            <a:prstGeom prst="ellipse">
              <a:avLst/>
            </a:prstGeom>
            <a:solidFill>
              <a:srgbClr val="0B62C9"/>
            </a:solidFill>
            <a:ln w="15875">
              <a:solidFill>
                <a:srgbClr val="FFFFFF"/>
              </a:solidFill>
              <a:prstDash val="solid"/>
            </a:ln>
          </p:spPr>
        </p:sp>
        <p:sp>
          <p:nvSpPr>
            <p:cNvPr id="40" name="Text 8">
              <a:extLst>
                <a:ext uri="{FF2B5EF4-FFF2-40B4-BE49-F238E27FC236}">
                  <a16:creationId xmlns:a16="http://schemas.microsoft.com/office/drawing/2014/main" id="{271111E6-BFFB-45D1-995F-E9CBB35EEBED}"/>
                </a:ext>
              </a:extLst>
            </p:cNvPr>
            <p:cNvSpPr txBox="1"/>
            <p:nvPr/>
          </p:nvSpPr>
          <p:spPr>
            <a:xfrm>
              <a:off x="7299652" y="5991054"/>
              <a:ext cx="301752" cy="301752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 algn="ctr">
                <a:buNone/>
              </a:pPr>
              <a:r>
                <a:rPr lang="en-US" sz="1200" b="1" dirty="0">
                  <a:solidFill>
                    <a:srgbClr val="FFFFFF"/>
                  </a:solidFill>
                  <a:latin typeface="맑은 고딕" pitchFamily="34" charset="0"/>
                  <a:ea typeface="맑은 고딕" pitchFamily="34" charset="-122"/>
                </a:rPr>
                <a:t>2</a:t>
              </a:r>
              <a:endParaRPr lang="en-US" sz="1200" dirty="0"/>
            </a:p>
          </p:txBody>
        </p:sp>
      </p:grpSp>
      <p:sp>
        <p:nvSpPr>
          <p:cNvPr id="41" name="Shape 9">
            <a:extLst>
              <a:ext uri="{FF2B5EF4-FFF2-40B4-BE49-F238E27FC236}">
                <a16:creationId xmlns:a16="http://schemas.microsoft.com/office/drawing/2014/main" id="{7E3672A3-8DCA-4DD6-81D9-262FB243EB4E}"/>
              </a:ext>
            </a:extLst>
          </p:cNvPr>
          <p:cNvSpPr/>
          <p:nvPr/>
        </p:nvSpPr>
        <p:spPr>
          <a:xfrm>
            <a:off x="6331755" y="5682252"/>
            <a:ext cx="3228395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42" name="Text 10">
            <a:extLst>
              <a:ext uri="{FF2B5EF4-FFF2-40B4-BE49-F238E27FC236}">
                <a16:creationId xmlns:a16="http://schemas.microsoft.com/office/drawing/2014/main" id="{4E079971-8AEB-4BE3-87ED-C8BF32D869A0}"/>
              </a:ext>
            </a:extLst>
          </p:cNvPr>
          <p:cNvSpPr txBox="1"/>
          <p:nvPr/>
        </p:nvSpPr>
        <p:spPr>
          <a:xfrm>
            <a:off x="6450627" y="5682252"/>
            <a:ext cx="3065074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제출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버튼을 클릭하면 관리자 검토를 거쳐 게시됩니다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</a:p>
        </p:txBody>
      </p:sp>
      <p:sp>
        <p:nvSpPr>
          <p:cNvPr id="19" name="Shape 13">
            <a:extLst>
              <a:ext uri="{FF2B5EF4-FFF2-40B4-BE49-F238E27FC236}">
                <a16:creationId xmlns:a16="http://schemas.microsoft.com/office/drawing/2014/main" id="{7716D03A-2AE4-498D-BEFE-C3383779F34F}"/>
              </a:ext>
            </a:extLst>
          </p:cNvPr>
          <p:cNvSpPr/>
          <p:nvPr/>
        </p:nvSpPr>
        <p:spPr>
          <a:xfrm>
            <a:off x="4959022" y="6070143"/>
            <a:ext cx="822653" cy="356616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4" name="Text 1">
            <a:extLst>
              <a:ext uri="{FF2B5EF4-FFF2-40B4-BE49-F238E27FC236}">
                <a16:creationId xmlns:a16="http://schemas.microsoft.com/office/drawing/2014/main" id="{A9D32821-CB84-463C-BEC0-AAF338F6A448}"/>
              </a:ext>
            </a:extLst>
          </p:cNvPr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02</a:t>
            </a:r>
            <a:endParaRPr lang="en-US" sz="1500" dirty="0"/>
          </a:p>
        </p:txBody>
      </p:sp>
      <p:sp>
        <p:nvSpPr>
          <p:cNvPr id="26" name="Text 2">
            <a:extLst>
              <a:ext uri="{FF2B5EF4-FFF2-40B4-BE49-F238E27FC236}">
                <a16:creationId xmlns:a16="http://schemas.microsoft.com/office/drawing/2014/main" id="{B40893AC-A40E-4A3D-8881-4E339C01E9E0}"/>
              </a:ext>
            </a:extLst>
          </p:cNvPr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사례 아카이브 게시용 우수사례 제출 방법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8" name="Text 4">
            <a:extLst>
              <a:ext uri="{FF2B5EF4-FFF2-40B4-BE49-F238E27FC236}">
                <a16:creationId xmlns:a16="http://schemas.microsoft.com/office/drawing/2014/main" id="{9C7BD53F-5057-40A1-9EF7-8B7BA115AEEC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4. </a:t>
            </a:r>
            <a:r>
              <a:rPr lang="ko-KR" alt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우수사례 제출 </a:t>
            </a:r>
            <a:r>
              <a:rPr lang="en-US" altLang="ko-KR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사례 작성 완료 후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, [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제출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버튼 클릭  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45" name="Shape 9">
            <a:extLst>
              <a:ext uri="{FF2B5EF4-FFF2-40B4-BE49-F238E27FC236}">
                <a16:creationId xmlns:a16="http://schemas.microsoft.com/office/drawing/2014/main" id="{234FA598-2EF1-4736-A48F-7B8B7B62E807}"/>
              </a:ext>
            </a:extLst>
          </p:cNvPr>
          <p:cNvSpPr/>
          <p:nvPr/>
        </p:nvSpPr>
        <p:spPr>
          <a:xfrm>
            <a:off x="2389285" y="5676412"/>
            <a:ext cx="2733095" cy="504000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46" name="Text 10">
            <a:extLst>
              <a:ext uri="{FF2B5EF4-FFF2-40B4-BE49-F238E27FC236}">
                <a16:creationId xmlns:a16="http://schemas.microsoft.com/office/drawing/2014/main" id="{93250619-F70D-428A-99B1-D802BC7E1121}"/>
              </a:ext>
            </a:extLst>
          </p:cNvPr>
          <p:cNvSpPr txBox="1"/>
          <p:nvPr/>
        </p:nvSpPr>
        <p:spPr>
          <a:xfrm>
            <a:off x="2489721" y="5747833"/>
            <a:ext cx="2665023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[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임시저장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]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버튼을 클릭하면 작성 중인 내용이 저장되며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, </a:t>
            </a: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제출되지 않습니다</a:t>
            </a:r>
            <a:r>
              <a:rPr lang="en-US" altLang="ko-KR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.</a:t>
            </a:r>
          </a:p>
        </p:txBody>
      </p:sp>
      <p:sp>
        <p:nvSpPr>
          <p:cNvPr id="43" name="Shape 7">
            <a:extLst>
              <a:ext uri="{FF2B5EF4-FFF2-40B4-BE49-F238E27FC236}">
                <a16:creationId xmlns:a16="http://schemas.microsoft.com/office/drawing/2014/main" id="{36C1E22F-A758-4BD0-8728-DDE08A622E99}"/>
              </a:ext>
            </a:extLst>
          </p:cNvPr>
          <p:cNvSpPr/>
          <p:nvPr/>
        </p:nvSpPr>
        <p:spPr>
          <a:xfrm>
            <a:off x="5219472" y="5878005"/>
            <a:ext cx="301752" cy="301752"/>
          </a:xfrm>
          <a:prstGeom prst="ellipse">
            <a:avLst/>
          </a:prstGeom>
          <a:solidFill>
            <a:srgbClr val="0B62C9"/>
          </a:solidFill>
          <a:ln w="15875">
            <a:solidFill>
              <a:srgbClr val="FFFFFF"/>
            </a:solidFill>
            <a:prstDash val="solid"/>
          </a:ln>
        </p:spPr>
      </p:sp>
      <p:sp>
        <p:nvSpPr>
          <p:cNvPr id="44" name="Text 8">
            <a:extLst>
              <a:ext uri="{FF2B5EF4-FFF2-40B4-BE49-F238E27FC236}">
                <a16:creationId xmlns:a16="http://schemas.microsoft.com/office/drawing/2014/main" id="{D23D7B4C-EFE1-40EA-8FA9-0EB4D35C5377}"/>
              </a:ext>
            </a:extLst>
          </p:cNvPr>
          <p:cNvSpPr txBox="1"/>
          <p:nvPr/>
        </p:nvSpPr>
        <p:spPr>
          <a:xfrm>
            <a:off x="5219472" y="5878005"/>
            <a:ext cx="30175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1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883101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5">
            <a:extLst>
              <a:ext uri="{FF2B5EF4-FFF2-40B4-BE49-F238E27FC236}">
                <a16:creationId xmlns:a16="http://schemas.microsoft.com/office/drawing/2014/main" id="{A95FCE2F-A8E8-4921-B418-A383D97ACB97}"/>
              </a:ext>
            </a:extLst>
          </p:cNvPr>
          <p:cNvSpPr/>
          <p:nvPr/>
        </p:nvSpPr>
        <p:spPr>
          <a:xfrm>
            <a:off x="684954" y="1545336"/>
            <a:ext cx="10822094" cy="49492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C9DEF3"/>
            </a:solidFill>
            <a:prstDash val="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2" name="Shape 0"/>
          <p:cNvSpPr/>
          <p:nvPr/>
        </p:nvSpPr>
        <p:spPr>
          <a:xfrm>
            <a:off x="0" y="0"/>
            <a:ext cx="12192000" cy="795528"/>
          </a:xfrm>
          <a:prstGeom prst="rect">
            <a:avLst/>
          </a:prstGeom>
          <a:solidFill>
            <a:srgbClr val="1B72CC"/>
          </a:solidFill>
          <a:ln/>
        </p:spPr>
      </p:sp>
      <p:sp>
        <p:nvSpPr>
          <p:cNvPr id="21" name="Text 19"/>
          <p:cNvSpPr txBox="1"/>
          <p:nvPr/>
        </p:nvSpPr>
        <p:spPr>
          <a:xfrm>
            <a:off x="11091672" y="6537960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fld id="{A8C7AC52-4A82-4D73-B2DF-EF0A80D94538}" type="slidenum">
              <a:rPr lang="en-US" sz="1000" dirty="0">
                <a:solidFill>
                  <a:srgbClr val="8A96A3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20</a:t>
            </a:fld>
            <a:endParaRPr lang="en-US" sz="1000" dirty="0"/>
          </a:p>
        </p:txBody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A38B4691-0096-4933-A775-0C6310770127}"/>
              </a:ext>
            </a:extLst>
          </p:cNvPr>
          <p:cNvSpPr/>
          <p:nvPr/>
        </p:nvSpPr>
        <p:spPr>
          <a:xfrm>
            <a:off x="684954" y="960120"/>
            <a:ext cx="10822093" cy="420624"/>
          </a:xfrm>
          <a:prstGeom prst="rect">
            <a:avLst/>
          </a:prstGeom>
          <a:solidFill>
            <a:srgbClr val="EAF3FC"/>
          </a:solidFill>
          <a:ln w="9525">
            <a:solidFill>
              <a:srgbClr val="C9DEF3"/>
            </a:solidFill>
            <a:prstDash val="solid"/>
          </a:ln>
        </p:spPr>
      </p:sp>
      <p:sp>
        <p:nvSpPr>
          <p:cNvPr id="27" name="Shape 13">
            <a:extLst>
              <a:ext uri="{FF2B5EF4-FFF2-40B4-BE49-F238E27FC236}">
                <a16:creationId xmlns:a16="http://schemas.microsoft.com/office/drawing/2014/main" id="{AD4D7080-79E6-4F60-A6DD-EF3C7F5E5BED}"/>
              </a:ext>
            </a:extLst>
          </p:cNvPr>
          <p:cNvSpPr/>
          <p:nvPr/>
        </p:nvSpPr>
        <p:spPr>
          <a:xfrm>
            <a:off x="7924800" y="5362575"/>
            <a:ext cx="552789" cy="485775"/>
          </a:xfrm>
          <a:prstGeom prst="roundRect">
            <a:avLst>
              <a:gd name="adj" fmla="val 5932"/>
            </a:avLst>
          </a:prstGeom>
          <a:solidFill>
            <a:schemeClr val="accent5">
              <a:alpha val="30196"/>
            </a:schemeClr>
          </a:solidFill>
          <a:ln w="15875">
            <a:solidFill>
              <a:srgbClr val="0B62C9"/>
            </a:solidFill>
            <a:prstDash val="sysDash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41" name="Shape 9">
            <a:extLst>
              <a:ext uri="{FF2B5EF4-FFF2-40B4-BE49-F238E27FC236}">
                <a16:creationId xmlns:a16="http://schemas.microsoft.com/office/drawing/2014/main" id="{7E3672A3-8DCA-4DD6-81D9-262FB243EB4E}"/>
              </a:ext>
            </a:extLst>
          </p:cNvPr>
          <p:cNvSpPr/>
          <p:nvPr/>
        </p:nvSpPr>
        <p:spPr>
          <a:xfrm>
            <a:off x="8577101" y="5362575"/>
            <a:ext cx="1355782" cy="356616"/>
          </a:xfrm>
          <a:prstGeom prst="roundRect">
            <a:avLst>
              <a:gd name="adj" fmla="val 15385"/>
            </a:avLst>
          </a:prstGeom>
          <a:solidFill>
            <a:srgbClr val="FFFFFF"/>
          </a:solidFill>
          <a:ln w="15875">
            <a:solidFill>
              <a:srgbClr val="0B62C9"/>
            </a:solidFill>
            <a:prstDash val="solid"/>
          </a:ln>
        </p:spPr>
      </p:sp>
      <p:sp>
        <p:nvSpPr>
          <p:cNvPr id="42" name="Text 10">
            <a:extLst>
              <a:ext uri="{FF2B5EF4-FFF2-40B4-BE49-F238E27FC236}">
                <a16:creationId xmlns:a16="http://schemas.microsoft.com/office/drawing/2014/main" id="{4E079971-8AEB-4BE3-87ED-C8BF32D869A0}"/>
              </a:ext>
            </a:extLst>
          </p:cNvPr>
          <p:cNvSpPr txBox="1"/>
          <p:nvPr/>
        </p:nvSpPr>
        <p:spPr>
          <a:xfrm>
            <a:off x="8695972" y="5362575"/>
            <a:ext cx="123691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10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제출 상태 확인 가능</a:t>
            </a:r>
            <a:endParaRPr lang="en-US" altLang="ko-KR" sz="1100" dirty="0">
              <a:solidFill>
                <a:srgbClr val="262626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A7F17BA4-2CC1-4E01-92FD-DEEED3B31C31}"/>
              </a:ext>
            </a:extLst>
          </p:cNvPr>
          <p:cNvSpPr txBox="1"/>
          <p:nvPr/>
        </p:nvSpPr>
        <p:spPr>
          <a:xfrm>
            <a:off x="429768" y="182880"/>
            <a:ext cx="13716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ko-KR" altLang="en-US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</a:t>
            </a:r>
            <a:r>
              <a:rPr lang="en-US" altLang="ko-KR" sz="1500" b="1" dirty="0">
                <a:solidFill>
                  <a:srgbClr val="D6E9FB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02</a:t>
            </a:r>
            <a:endParaRPr lang="en-US" sz="1500" dirty="0"/>
          </a:p>
        </p:txBody>
      </p:sp>
      <p:sp>
        <p:nvSpPr>
          <p:cNvPr id="24" name="Text 2">
            <a:extLst>
              <a:ext uri="{FF2B5EF4-FFF2-40B4-BE49-F238E27FC236}">
                <a16:creationId xmlns:a16="http://schemas.microsoft.com/office/drawing/2014/main" id="{7363A586-ED41-4899-BCE4-5BA310DF2DA2}"/>
              </a:ext>
            </a:extLst>
          </p:cNvPr>
          <p:cNvSpPr txBox="1"/>
          <p:nvPr/>
        </p:nvSpPr>
        <p:spPr>
          <a:xfrm>
            <a:off x="1301835" y="166308"/>
            <a:ext cx="993038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혁신</a:t>
            </a:r>
            <a:r>
              <a:rPr lang="en-US" altLang="ko-KR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24’ </a:t>
            </a:r>
            <a:r>
              <a:rPr lang="ko-KR" altLang="en-US" sz="1900" b="1" dirty="0">
                <a:solidFill>
                  <a:schemeClr val="bg1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사례 아카이브 게시용 우수사례 제출 방법</a:t>
            </a:r>
            <a:endParaRPr lang="en-US" sz="1900" b="1" dirty="0">
              <a:solidFill>
                <a:schemeClr val="bg1"/>
              </a:solidFill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  <p:sp>
        <p:nvSpPr>
          <p:cNvPr id="29" name="Text 4">
            <a:extLst>
              <a:ext uri="{FF2B5EF4-FFF2-40B4-BE49-F238E27FC236}">
                <a16:creationId xmlns:a16="http://schemas.microsoft.com/office/drawing/2014/main" id="{C2B87549-49F4-416A-AE90-A29EB860ACD6}"/>
              </a:ext>
            </a:extLst>
          </p:cNvPr>
          <p:cNvSpPr txBox="1"/>
          <p:nvPr/>
        </p:nvSpPr>
        <p:spPr>
          <a:xfrm>
            <a:off x="963263" y="960120"/>
            <a:ext cx="10128409" cy="421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STEP 4. </a:t>
            </a:r>
            <a:r>
              <a:rPr lang="ko-KR" altLang="en-US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우수사례 제출 </a:t>
            </a:r>
            <a:r>
              <a:rPr lang="en-US" altLang="ko-KR" sz="1250" b="1" dirty="0">
                <a:solidFill>
                  <a:srgbClr val="0E4C8F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: 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마이페이지 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우수사례</a:t>
            </a:r>
            <a:r>
              <a:rPr lang="en-US" altLang="ko-KR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‘ </a:t>
            </a:r>
            <a:r>
              <a:rPr lang="ko-KR" altLang="en-US" sz="1250" dirty="0">
                <a:solidFill>
                  <a:srgbClr val="262626"/>
                </a:solidFill>
                <a:latin typeface="Pretendard GOV" panose="02000503000000020004" pitchFamily="50" charset="-127"/>
                <a:ea typeface="Pretendard GOV" panose="02000503000000020004" pitchFamily="50" charset="-127"/>
                <a:cs typeface="Pretendard GOV" panose="02000503000000020004" pitchFamily="50" charset="-127"/>
              </a:rPr>
              <a:t>탭에서 제출내역 확인</a:t>
            </a:r>
            <a:endParaRPr lang="en-US" sz="1250" dirty="0">
              <a:latin typeface="Pretendard GOV" panose="02000503000000020004" pitchFamily="50" charset="-127"/>
              <a:ea typeface="Pretendard GOV" panose="02000503000000020004" pitchFamily="50" charset="-127"/>
              <a:cs typeface="Pretendard GOV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93220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1176</TotalTime>
  <Words>2805</Words>
  <Application>Microsoft Office PowerPoint</Application>
  <PresentationFormat>와이드스크린</PresentationFormat>
  <Paragraphs>233</Paragraphs>
  <Slides>20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6" baseType="lpstr">
      <vt:lpstr>Pretendard GOV Medium</vt:lpstr>
      <vt:lpstr>Pretendard GOV</vt:lpstr>
      <vt:lpstr>Calibri</vt:lpstr>
      <vt:lpstr>맑은 고딕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소통혁신24 계정이전 매뉴얼</dc:title>
  <dc:subject>PptxGenJS Presentation</dc:subject>
  <dc:creator>소통혁신24 유지보수팀</dc:creator>
  <cp:lastModifiedBy>COM-JKMB</cp:lastModifiedBy>
  <cp:revision>135</cp:revision>
  <cp:lastPrinted>2026-09-23T01:26:09Z</cp:lastPrinted>
  <dcterms:created xsi:type="dcterms:W3CDTF">2026-08-26T09:39:37Z</dcterms:created>
  <dcterms:modified xsi:type="dcterms:W3CDTF">2026-09-23T06:23:30Z</dcterms:modified>
</cp:coreProperties>
</file>